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87129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Рада 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аспірантів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молодих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учених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Ніжинського державного університету</a:t>
            </a:r>
          </a:p>
          <a:p>
            <a:pPr algn="ctr"/>
            <a:r>
              <a:rPr lang="uk-UA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uk-UA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мені Миколи Гоголя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1794" name="AutoShape 2" descr="НДУ |StudentsCommunity|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1799" name="Picture 7" descr="Нежинский государственный университет имени Николая Гоголя | Mapio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870619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79928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ЗАГАЛЬНІ ВІДОМОСТІ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/>
              <a:t> </a:t>
            </a:r>
            <a:r>
              <a:rPr lang="uk-UA" dirty="0" smtClean="0"/>
              <a:t>Рада аспірантів та молодих учених у НДУ імені М.Гоголя функціонує з </a:t>
            </a:r>
            <a:r>
              <a:rPr lang="uk-UA" b="1" dirty="0" smtClean="0"/>
              <a:t>24 жовтня 2019 року.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 Рада зареєстрована у Всеукраїнському Реєстрі Рад молодих учених.</a:t>
            </a:r>
          </a:p>
          <a:p>
            <a:pPr algn="just">
              <a:buFont typeface="Wingdings" pitchFamily="2" charset="2"/>
              <a:buChar char="q"/>
            </a:pPr>
            <a:r>
              <a:rPr lang="uk-UA" b="1" dirty="0" smtClean="0"/>
              <a:t> Мета Ради </a:t>
            </a:r>
            <a:r>
              <a:rPr lang="uk-UA" dirty="0" smtClean="0"/>
              <a:t>– </a:t>
            </a:r>
            <a:r>
              <a:rPr lang="uk-UA" i="1" dirty="0" smtClean="0"/>
              <a:t>створення сприятливих умов для розвитку та реалізації творчих здібностей аспірантів і молодих науковців, залучення їх до активної науково-дослідної, пошукової, винахідницької роботи, участі у вирішенні актуальних науково-технічних проблем. </a:t>
            </a:r>
          </a:p>
          <a:p>
            <a:pPr algn="just">
              <a:buFont typeface="Wingdings" pitchFamily="2" charset="2"/>
              <a:buChar char="q"/>
            </a:pPr>
            <a:r>
              <a:rPr lang="uk-UA" b="1" dirty="0" smtClean="0"/>
              <a:t> Голова Ради </a:t>
            </a:r>
            <a:r>
              <a:rPr lang="uk-UA" dirty="0" smtClean="0"/>
              <a:t>– </a:t>
            </a:r>
            <a:r>
              <a:rPr lang="uk-UA" i="1" dirty="0" smtClean="0"/>
              <a:t>аспірантка ІІІ року навчання, спеціальність – Середня освіта (Теорія та методика навчання української літератури)</a:t>
            </a:r>
            <a:r>
              <a:rPr lang="uk-UA" dirty="0" smtClean="0"/>
              <a:t> </a:t>
            </a:r>
            <a:r>
              <a:rPr lang="uk-UA" b="1" dirty="0" smtClean="0"/>
              <a:t>Наталія </a:t>
            </a:r>
            <a:r>
              <a:rPr lang="uk-UA" b="1" dirty="0" err="1" smtClean="0"/>
              <a:t>Івахно</a:t>
            </a:r>
            <a:r>
              <a:rPr lang="uk-UA" b="1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/>
              <a:t> Голова Ради є членом Вченої ради університету.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dirty="0" smtClean="0"/>
              <a:t>Відповідальність за координацію ради покладена на проректора з наукової роботи та міжнародних зв'язків. </a:t>
            </a:r>
          </a:p>
          <a:p>
            <a:pPr algn="just"/>
            <a:endParaRPr lang="ru-RU" dirty="0"/>
          </a:p>
        </p:txBody>
      </p:sp>
      <p:pic>
        <p:nvPicPr>
          <p:cNvPr id="4" name="Picture 7" descr="C:\Users\ivakh\Desktop\unnam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869160"/>
            <a:ext cx="3842953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Кого з освітян Ніжинського вишу відзначать до 200-річного ювілею – Новини  Ніжина/ новости Неж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80573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ОСНОВНІ ЗАВДАННЯ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 пошук і залучення обдарованої молоді о науково-дослідної роботи;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 організація та проведення наукових конференцій, семінарів, круглих столів;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 налагодження міжвузівського та міжнародного співробітництва аспірантів і молодих учених.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3501008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Рада аспірантів та молодих учених НДУ ім. М.Гоголя активно співпрацює з усіма структурними підрозділами університету та науковими організаціями інших ЗВО України та зарубіжжя.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www.ndu.edu.ua/media/k2/galleries/2424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53644"/>
            <a:ext cx="4272474" cy="32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868" name="Picture 4" descr="Щира Love story аспірантів Ніжинського виш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1"/>
            <a:ext cx="3456384" cy="2335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263691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Arial" pitchFamily="34" charset="0"/>
              <a:buChar char="•"/>
            </a:pPr>
            <a:r>
              <a:rPr lang="ru-RU" sz="1600" i="1" dirty="0" err="1" smtClean="0"/>
              <a:t>Міжнародний</a:t>
            </a:r>
            <a:r>
              <a:rPr lang="ru-RU" sz="1600" i="1" dirty="0" smtClean="0"/>
              <a:t> фестиваль-конкурс "</a:t>
            </a:r>
            <a:r>
              <a:rPr lang="en-US" sz="1600" i="1" dirty="0" err="1" smtClean="0"/>
              <a:t>Wawelskie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Skarby</a:t>
            </a:r>
            <a:r>
              <a:rPr lang="en-US" sz="1600" i="1" dirty="0" smtClean="0"/>
              <a:t>" (</a:t>
            </a:r>
            <a:r>
              <a:rPr lang="ru-RU" sz="1600" i="1" dirty="0" err="1" smtClean="0"/>
              <a:t>Краків</a:t>
            </a:r>
            <a:r>
              <a:rPr lang="ru-RU" sz="1600" i="1" dirty="0" smtClean="0"/>
              <a:t>, </a:t>
            </a:r>
          </a:p>
          <a:p>
            <a:pPr marL="342900" indent="-342900" fontAlgn="ctr"/>
            <a:r>
              <a:rPr lang="ru-RU" sz="1600" i="1" dirty="0" err="1" smtClean="0"/>
              <a:t>Польща</a:t>
            </a:r>
            <a:r>
              <a:rPr lang="ru-RU" sz="1600" i="1" dirty="0" smtClean="0"/>
              <a:t>, 2020).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ru-RU" sz="1600" i="1" dirty="0" err="1" smtClean="0"/>
              <a:t>Міжнародний</a:t>
            </a:r>
            <a:r>
              <a:rPr lang="ru-RU" sz="1600" i="1" dirty="0" smtClean="0"/>
              <a:t> </a:t>
            </a:r>
            <a:r>
              <a:rPr lang="ru-RU" sz="1600" i="1" dirty="0" smtClean="0"/>
              <a:t>конкурс </a:t>
            </a:r>
            <a:r>
              <a:rPr lang="ru-RU" sz="1600" i="1" dirty="0" err="1" smtClean="0"/>
              <a:t>мистецтв</a:t>
            </a:r>
            <a:r>
              <a:rPr lang="ru-RU" sz="1600" i="1" dirty="0" smtClean="0"/>
              <a:t> "</a:t>
            </a:r>
            <a:r>
              <a:rPr lang="en-US" sz="1600" i="1" dirty="0" smtClean="0"/>
              <a:t>CA ART WORLD" (</a:t>
            </a:r>
            <a:r>
              <a:rPr lang="ru-RU" sz="1600" i="1" dirty="0" err="1" smtClean="0"/>
              <a:t>Туреччина</a:t>
            </a:r>
            <a:r>
              <a:rPr lang="ru-RU" sz="1600" i="1" dirty="0" smtClean="0"/>
              <a:t>, </a:t>
            </a:r>
            <a:r>
              <a:rPr lang="ru-RU" sz="1600" i="1" dirty="0" smtClean="0"/>
              <a:t>2020).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ru-RU" sz="1600" i="1" dirty="0" err="1" smtClean="0"/>
              <a:t>Міжнародний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полікультурного</a:t>
            </a:r>
            <a:r>
              <a:rPr lang="ru-RU" sz="1600" i="1" dirty="0" smtClean="0"/>
              <a:t> фестиваль-конкурс </a:t>
            </a:r>
            <a:r>
              <a:rPr lang="ru-RU" sz="1600" i="1" dirty="0" smtClean="0"/>
              <a:t>«</a:t>
            </a:r>
            <a:r>
              <a:rPr lang="ru-RU" sz="1600" i="1" dirty="0" err="1" smtClean="0"/>
              <a:t>Переяславський</a:t>
            </a:r>
            <a:r>
              <a:rPr lang="ru-RU" sz="1600" i="1" dirty="0" smtClean="0"/>
              <a:t> </a:t>
            </a:r>
          </a:p>
          <a:p>
            <a:pPr marL="342900" indent="-342900" fontAlgn="ctr"/>
            <a:r>
              <a:rPr lang="ru-RU" sz="1600" i="1" dirty="0" err="1" smtClean="0"/>
              <a:t>дивограй</a:t>
            </a:r>
            <a:r>
              <a:rPr lang="ru-RU" sz="1600" i="1" dirty="0" smtClean="0"/>
              <a:t>» </a:t>
            </a:r>
            <a:r>
              <a:rPr lang="ru-RU" sz="1600" i="1" dirty="0" smtClean="0"/>
              <a:t>(</a:t>
            </a:r>
            <a:r>
              <a:rPr lang="ru-RU" sz="1600" i="1" dirty="0" smtClean="0"/>
              <a:t>2020</a:t>
            </a:r>
            <a:r>
              <a:rPr lang="ru-RU" sz="1600" i="1" dirty="0" smtClean="0"/>
              <a:t>).</a:t>
            </a:r>
          </a:p>
          <a:p>
            <a:pPr marL="342900" indent="-342900" fontAlgn="ctr">
              <a:buFont typeface="Arial" pitchFamily="34" charset="0"/>
              <a:buChar char="•"/>
            </a:pPr>
            <a:r>
              <a:rPr lang="ru-RU" sz="1600" i="1" dirty="0" err="1" smtClean="0"/>
              <a:t>Міжнародний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онлайн</a:t>
            </a:r>
            <a:r>
              <a:rPr lang="ru-RU" sz="1600" i="1" dirty="0" smtClean="0"/>
              <a:t> конкурс </a:t>
            </a:r>
            <a:endParaRPr lang="ru-RU" sz="1600" i="1" dirty="0" smtClean="0"/>
          </a:p>
          <a:p>
            <a:pPr marL="342900" indent="-342900" fontAlgn="ctr"/>
            <a:r>
              <a:rPr lang="ru-RU" sz="1600" i="1" dirty="0" smtClean="0"/>
              <a:t>«</a:t>
            </a:r>
            <a:r>
              <a:rPr lang="en-US" sz="1600" i="1" dirty="0" smtClean="0"/>
              <a:t>Soul» (</a:t>
            </a:r>
            <a:r>
              <a:rPr lang="ru-RU" sz="1600" i="1" dirty="0" err="1" smtClean="0"/>
              <a:t>Київ</a:t>
            </a:r>
            <a:r>
              <a:rPr lang="ru-RU" sz="1600" i="1" dirty="0" smtClean="0"/>
              <a:t>, 2020) </a:t>
            </a:r>
            <a:endParaRPr lang="ru-RU" sz="1600" i="1" dirty="0" smtClean="0"/>
          </a:p>
          <a:p>
            <a:pPr marL="342900" indent="-342900" fontAlgn="ctr">
              <a:buFont typeface="Arial" pitchFamily="34" charset="0"/>
              <a:buChar char="•"/>
            </a:pPr>
            <a:r>
              <a:rPr lang="ru-RU" sz="1600" i="1" dirty="0" smtClean="0"/>
              <a:t>І </a:t>
            </a:r>
            <a:r>
              <a:rPr lang="ru-RU" sz="1600" i="1" dirty="0" err="1" smtClean="0"/>
              <a:t>Міжнародний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інтернет-конкурс</a:t>
            </a:r>
            <a:r>
              <a:rPr lang="ru-RU" sz="1600" i="1" dirty="0" smtClean="0"/>
              <a:t> </a:t>
            </a:r>
            <a:endParaRPr lang="ru-RU" sz="1600" i="1" dirty="0" smtClean="0"/>
          </a:p>
          <a:p>
            <a:pPr marL="342900" indent="-342900" fontAlgn="ctr"/>
            <a:r>
              <a:rPr lang="ru-RU" sz="1600" i="1" dirty="0" err="1" smtClean="0"/>
              <a:t>мистецтв</a:t>
            </a:r>
            <a:r>
              <a:rPr lang="ru-RU" sz="1600" i="1" dirty="0" smtClean="0"/>
              <a:t> </a:t>
            </a:r>
            <a:r>
              <a:rPr lang="ru-RU" sz="1600" i="1" dirty="0" smtClean="0"/>
              <a:t>«</a:t>
            </a:r>
            <a:r>
              <a:rPr lang="en-US" sz="1600" i="1" dirty="0" smtClean="0"/>
              <a:t>ODESSA SUMMER FEST </a:t>
            </a:r>
            <a:endParaRPr lang="uk-UA" sz="1600" i="1" dirty="0" smtClean="0"/>
          </a:p>
          <a:p>
            <a:pPr marL="342900" indent="-342900" fontAlgn="ctr"/>
            <a:r>
              <a:rPr lang="en-US" sz="1600" i="1" dirty="0" smtClean="0"/>
              <a:t>2020</a:t>
            </a:r>
            <a:r>
              <a:rPr lang="en-US" sz="1600" i="1" dirty="0" smtClean="0"/>
              <a:t>» </a:t>
            </a:r>
            <a:endParaRPr lang="uk-UA" sz="1600" i="1" dirty="0" smtClean="0"/>
          </a:p>
          <a:p>
            <a:pPr>
              <a:buFont typeface="Arial" pitchFamily="34" charset="0"/>
              <a:buChar char="•"/>
            </a:pPr>
            <a:r>
              <a:rPr lang="uk-UA" sz="1600" i="1" dirty="0" smtClean="0"/>
              <a:t> Міжнародний багатожанровий конкурс </a:t>
            </a:r>
          </a:p>
          <a:p>
            <a:r>
              <a:rPr lang="uk-UA" sz="1600" i="1" dirty="0" smtClean="0"/>
              <a:t>“</a:t>
            </a:r>
            <a:r>
              <a:rPr lang="en-US" sz="1600" i="1" dirty="0" smtClean="0"/>
              <a:t>JISKRA</a:t>
            </a:r>
            <a:r>
              <a:rPr lang="uk-UA" sz="1600" i="1" dirty="0" smtClean="0"/>
              <a:t>” (Чехія, 2020).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60648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prstClr val="black"/>
                </a:solidFill>
              </a:rPr>
              <a:t>Наші аспіранти </a:t>
            </a:r>
            <a:r>
              <a:rPr lang="uk-UA" sz="2000" b="1" dirty="0" smtClean="0">
                <a:solidFill>
                  <a:prstClr val="black"/>
                </a:solidFill>
              </a:rPr>
              <a:t>Ярослав та Вікторія </a:t>
            </a:r>
            <a:r>
              <a:rPr lang="uk-UA" sz="2000" b="1" dirty="0" err="1" smtClean="0">
                <a:solidFill>
                  <a:prstClr val="black"/>
                </a:solidFill>
              </a:rPr>
              <a:t>Йотка</a:t>
            </a:r>
            <a:r>
              <a:rPr lang="uk-UA" sz="2000" b="1" dirty="0" smtClean="0">
                <a:solidFill>
                  <a:prstClr val="black"/>
                </a:solidFill>
              </a:rPr>
              <a:t> </a:t>
            </a:r>
            <a:r>
              <a:rPr lang="uk-UA" sz="2000" dirty="0" smtClean="0">
                <a:solidFill>
                  <a:prstClr val="black"/>
                </a:solidFill>
              </a:rPr>
              <a:t>входять до складу художньої ради молодіжного хору </a:t>
            </a:r>
            <a:r>
              <a:rPr lang="uk-UA" sz="2000" dirty="0" err="1" smtClean="0">
                <a:solidFill>
                  <a:prstClr val="black"/>
                </a:solidFill>
              </a:rPr>
              <a:t>“Світич”</a:t>
            </a:r>
            <a:r>
              <a:rPr lang="uk-UA" sz="2000" dirty="0" smtClean="0">
                <a:solidFill>
                  <a:prstClr val="black"/>
                </a:solidFill>
              </a:rPr>
              <a:t>. </a:t>
            </a:r>
            <a:endParaRPr lang="uk-UA" sz="2000" dirty="0" smtClean="0">
              <a:solidFill>
                <a:prstClr val="black"/>
              </a:solidFill>
            </a:endParaRPr>
          </a:p>
          <a:p>
            <a:pPr algn="ctr"/>
            <a:r>
              <a:rPr lang="uk-UA" sz="2000" dirty="0" smtClean="0">
                <a:solidFill>
                  <a:prstClr val="black"/>
                </a:solidFill>
              </a:rPr>
              <a:t>Вони – лауреати </a:t>
            </a:r>
            <a:r>
              <a:rPr lang="uk-UA" sz="2000" dirty="0" smtClean="0">
                <a:solidFill>
                  <a:prstClr val="black"/>
                </a:solidFill>
              </a:rPr>
              <a:t>міжнародних конкурсів та фестивалів.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Наші аспіранти </a:t>
            </a:r>
            <a:r>
              <a:rPr lang="uk-UA" dirty="0" err="1" smtClean="0"/>
              <a:t>історико-юридичного</a:t>
            </a:r>
            <a:r>
              <a:rPr lang="uk-UA" dirty="0" smtClean="0"/>
              <a:t> факультету </a:t>
            </a:r>
            <a:r>
              <a:rPr lang="uk-UA" b="1" dirty="0" smtClean="0"/>
              <a:t>Михайло </a:t>
            </a:r>
            <a:r>
              <a:rPr lang="uk-UA" b="1" dirty="0" err="1" smtClean="0"/>
              <a:t>Костів</a:t>
            </a:r>
            <a:r>
              <a:rPr lang="uk-UA" b="1" dirty="0" smtClean="0"/>
              <a:t> та Катерина Солодка </a:t>
            </a:r>
            <a:r>
              <a:rPr lang="uk-UA" dirty="0" smtClean="0"/>
              <a:t>взяли </a:t>
            </a:r>
            <a:r>
              <a:rPr lang="uk-UA" dirty="0" smtClean="0"/>
              <a:t>участь у літній школі для аспірантів «Роль політичних партій в локальних громадах» (організатор Інститут наук про політику та адміністрацію Краківського педагогічного університету імені Комісії освіти за фінансової підтримки Національної агенції академічних обмінів (NAWA</a:t>
            </a:r>
            <a:r>
              <a:rPr lang="uk-UA" dirty="0" smtClean="0"/>
              <a:t>), 28 </a:t>
            </a:r>
            <a:r>
              <a:rPr lang="uk-UA" dirty="0" smtClean="0"/>
              <a:t>червня – 3 липня 2021 </a:t>
            </a:r>
            <a:r>
              <a:rPr lang="uk-UA" dirty="0" smtClean="0"/>
              <a:t>року).</a:t>
            </a:r>
            <a:endParaRPr lang="ru-RU" dirty="0" smtClean="0"/>
          </a:p>
          <a:p>
            <a:pPr algn="ctr"/>
            <a:endParaRPr lang="ru-RU" sz="2000" dirty="0"/>
          </a:p>
        </p:txBody>
      </p:sp>
      <p:pic>
        <p:nvPicPr>
          <p:cNvPr id="165891" name="Picture 3" descr="C:\Users\ivakh\Downloads\206093856_200297802020926_678968482531626587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5801787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5890" name="Picture 2" descr="C:\Users\ivakh\Downloads\received_78763360527507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32856"/>
            <a:ext cx="2449668" cy="3462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Наші аспіранти ІІ та ІІІ років навчання – активні учасники Міжнародних науково-практичних конференцій в Україні (Київ, Одеса, Запоріжжя, Ніжин), Польщі, Великій Британії, США.</a:t>
            </a:r>
            <a:endParaRPr lang="ru-RU" b="1" dirty="0" smtClean="0"/>
          </a:p>
          <a:p>
            <a:pPr algn="ctr"/>
            <a:endParaRPr lang="ru-RU" sz="2000" dirty="0"/>
          </a:p>
        </p:txBody>
      </p:sp>
      <p:sp>
        <p:nvSpPr>
          <p:cNvPr id="166914" name="AutoShape 2" descr="blob:https://web.tel.onl/531b4e3f-bf0c-4e6c-93d2-31e8fc5b45f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6916" name="Picture 4" descr="C:\Users\ivakh\Desktop\4f3bf8e5-9d2a-4b2e-a413-55133abd33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110156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6915" name="Picture 3" descr="C:\Users\ivakh\Desktop\531b4e3f-bf0c-4e6c-93d2-31e8fc5b45f8.jpg"/>
          <p:cNvPicPr>
            <a:picLocks noChangeAspect="1" noChangeArrowheads="1"/>
          </p:cNvPicPr>
          <p:nvPr/>
        </p:nvPicPr>
        <p:blipFill>
          <a:blip r:embed="rId3" cstate="print"/>
          <a:srcRect l="4878" r="2439" b="3049"/>
          <a:stretch>
            <a:fillRect/>
          </a:stretch>
        </p:blipFill>
        <p:spPr bwMode="auto">
          <a:xfrm rot="16200000">
            <a:off x="4837291" y="643429"/>
            <a:ext cx="3168352" cy="4419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6917" name="Picture 5" descr="C:\Users\ivakh\Desktop\e8526689-3a9d-4079-91c4-1c3131fe646a.jpg"/>
          <p:cNvPicPr>
            <a:picLocks noChangeAspect="1" noChangeArrowheads="1"/>
          </p:cNvPicPr>
          <p:nvPr/>
        </p:nvPicPr>
        <p:blipFill>
          <a:blip r:embed="rId4" cstate="print"/>
          <a:srcRect l="8263" r="6688"/>
          <a:stretch>
            <a:fillRect/>
          </a:stretch>
        </p:blipFill>
        <p:spPr bwMode="auto">
          <a:xfrm>
            <a:off x="2123728" y="3789040"/>
            <a:ext cx="442245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364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 IVAKHNO</dc:creator>
  <cp:lastModifiedBy>Natali</cp:lastModifiedBy>
  <cp:revision>14</cp:revision>
  <dcterms:created xsi:type="dcterms:W3CDTF">2021-09-27T15:18:33Z</dcterms:created>
  <dcterms:modified xsi:type="dcterms:W3CDTF">2021-09-27T16:55:19Z</dcterms:modified>
</cp:coreProperties>
</file>