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FF66"/>
    <a:srgbClr val="8EB4E3"/>
    <a:srgbClr val="8CFACB"/>
    <a:srgbClr val="099BDD"/>
    <a:srgbClr val="D7E4BD"/>
    <a:srgbClr val="93DA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0DD78-A4F9-453F-B931-5D3F0D60CD9D}" type="datetimeFigureOut">
              <a:rPr lang="uk-UA" smtClean="0"/>
              <a:t>10.01.2024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1F63-6733-4CE6-87DB-F5514B0FAF1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033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D1F63-6733-4CE6-87DB-F5514B0FAF1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700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D1F63-6733-4CE6-87DB-F5514B0FAF1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6094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2D27-0FB7-4538-99CA-CCC7F583F346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741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FB4D-6D32-4B64-9DB4-F2A7C92C8A49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705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167C130-FBE5-4632-A2DB-568ADF7EEDD4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54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CAF4-66B2-45B0-A43E-B9B9225FA147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14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195F02-3EBC-4B33-B534-189D42C7F1A3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/>
              <a:t>Олександр Желіба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3454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47B4-DC56-486D-918A-20AD96CF7767}" type="datetime1">
              <a:rPr lang="uk-UA" smtClean="0"/>
              <a:t>10.01.2024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724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908B0-5333-4E42-9498-765D6A441444}" type="datetime1">
              <a:rPr lang="uk-UA" smtClean="0"/>
              <a:t>10.01.2024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594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AA40-3589-4F27-8CA7-731D3B2E8112}" type="datetime1">
              <a:rPr lang="uk-UA" smtClean="0"/>
              <a:t>10.01.2024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08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3F0C-1267-4827-BBA4-38B8B1D3012A}" type="datetime1">
              <a:rPr lang="uk-UA" smtClean="0"/>
              <a:t>10.01.2024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299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F75D-6036-422A-8B8C-7D07CC2C25FD}" type="datetime1">
              <a:rPr lang="uk-UA" smtClean="0"/>
              <a:t>10.01.2024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114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FC4-9AB7-4CE6-84D0-5B3DDFFD8C53}" type="datetime1">
              <a:rPr lang="uk-UA" smtClean="0"/>
              <a:t>10.01.2024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94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977" y="284176"/>
            <a:ext cx="9543021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977" y="2011680"/>
            <a:ext cx="954302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61" y="6422854"/>
            <a:ext cx="1146339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AC73ED0-1641-424D-8E2A-32F74FF63DC4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978" y="6422854"/>
            <a:ext cx="95430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/>
                </a:solidFill>
              </a:defRPr>
            </a:lvl1pPr>
          </a:lstStyle>
          <a:p>
            <a:r>
              <a:rPr lang="uk-UA"/>
              <a:t>Олександр Желіба</a:t>
            </a:r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45736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78FB436-6483-4338-B048-3AADFCBE0EF0}" type="slidenum">
              <a:rPr lang="uk-UA" smtClean="0"/>
              <a:t>‹#›</a:t>
            </a:fld>
            <a:endParaRPr lang="uk-UA" dirty="0"/>
          </a:p>
        </p:txBody>
      </p:sp>
      <p:pic>
        <p:nvPicPr>
          <p:cNvPr id="11" name="Рисунок 10" descr="Зображення, що містить картинки, нашивка, символ, малюнок&#10;&#10;Автоматично згенерований опис">
            <a:extLst>
              <a:ext uri="{FF2B5EF4-FFF2-40B4-BE49-F238E27FC236}">
                <a16:creationId xmlns:a16="http://schemas.microsoft.com/office/drawing/2014/main" id="{5E7CB61B-0DF4-A6EE-1353-F2D8D80102D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1" y="244688"/>
            <a:ext cx="1090452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403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93900" y="2031999"/>
            <a:ext cx="9764552" cy="18669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3600" b="1" dirty="0" smtClean="0"/>
              <a:t>Моніторинг </a:t>
            </a:r>
            <a:r>
              <a:rPr lang="uk-UA" sz="3600" b="1" dirty="0"/>
              <a:t>потреб професійного підвищення кваліфікації </a:t>
            </a: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науково-педагогічних працівників</a:t>
            </a:r>
            <a:endParaRPr lang="uk-UA" sz="3600" b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22499"/>
            <a:ext cx="9144000" cy="1655762"/>
          </a:xfrm>
        </p:spPr>
        <p:txBody>
          <a:bodyPr/>
          <a:lstStyle/>
          <a:p>
            <a:r>
              <a:rPr lang="en-US" b="1" dirty="0"/>
              <a:t>LABORE ET ZELO</a:t>
            </a:r>
            <a:endParaRPr lang="uk-UA" dirty="0"/>
          </a:p>
          <a:p>
            <a:endParaRPr lang="uk-UA" dirty="0"/>
          </a:p>
        </p:txBody>
      </p:sp>
      <p:pic>
        <p:nvPicPr>
          <p:cNvPr id="4" name="Рисунок 3" descr="Зображення, що містить картинки, нашивка, символ, малюнок&#10;&#10;Автоматично згенерований опис">
            <a:extLst>
              <a:ext uri="{FF2B5EF4-FFF2-40B4-BE49-F238E27FC236}">
                <a16:creationId xmlns:a16="http://schemas.microsoft.com/office/drawing/2014/main" id="{217610D4-D272-5C9B-3354-DCF569260F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48" y="2211069"/>
            <a:ext cx="1090452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4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355" y="279746"/>
            <a:ext cx="5405555" cy="150876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200" b="1" dirty="0" err="1"/>
              <a:t>Які</a:t>
            </a:r>
            <a:r>
              <a:rPr lang="ru-RU" sz="3200" b="1" dirty="0"/>
              <a:t> теми є для Вас </a:t>
            </a:r>
            <a:r>
              <a:rPr lang="ru-RU" sz="3200" b="1" dirty="0" err="1"/>
              <a:t>найбільш</a:t>
            </a:r>
            <a:r>
              <a:rPr lang="ru-RU" sz="3200" b="1" dirty="0"/>
              <a:t> </a:t>
            </a:r>
            <a:r>
              <a:rPr lang="ru-RU" sz="3200" b="1" dirty="0" err="1"/>
              <a:t>актуальними</a:t>
            </a:r>
            <a:r>
              <a:rPr lang="ru-RU" sz="3200" b="1" dirty="0"/>
              <a:t> для </a:t>
            </a:r>
            <a:r>
              <a:rPr lang="ru-RU" sz="3200" b="1" dirty="0" err="1"/>
              <a:t>опанування</a:t>
            </a:r>
            <a:r>
              <a:rPr lang="ru-RU" sz="3200" b="1" dirty="0"/>
              <a:t>? </a:t>
            </a:r>
            <a:endParaRPr lang="uk-UA" sz="3200" b="1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51C0B73-7657-C9A2-E671-F12171E8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8D87-A0A4-4451-974A-1F3E311EA70D}" type="datetime1">
              <a:rPr lang="uk-UA" smtClean="0"/>
              <a:t>10.01.2024</a:t>
            </a:fld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9399223-E548-E32E-D81A-F3050321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2</a:t>
            </a:fld>
            <a:endParaRPr lang="uk-UA"/>
          </a:p>
        </p:txBody>
      </p:sp>
      <p:pic>
        <p:nvPicPr>
          <p:cNvPr id="8" name="image2.png" descr="Діаграма відповідей у Формах. Назва запитання: Які теми є для Вас найбільш актуальними для опанування? . Кількість відповідей: 73 відповіді."/>
          <p:cNvPicPr>
            <a:picLocks noGrp="1"/>
          </p:cNvPicPr>
          <p:nvPr>
            <p:ph idx="1"/>
          </p:nvPr>
        </p:nvPicPr>
        <p:blipFill rotWithShape="1">
          <a:blip r:embed="rId3"/>
          <a:srcRect t="10858" b="6905"/>
          <a:stretch/>
        </p:blipFill>
        <p:spPr>
          <a:xfrm>
            <a:off x="404428" y="2218268"/>
            <a:ext cx="7224039" cy="3784600"/>
          </a:xfrm>
          <a:prstGeom prst="rect">
            <a:avLst/>
          </a:prstGeom>
          <a:ln/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9135" y="350890"/>
            <a:ext cx="4466312" cy="5877905"/>
          </a:xfrm>
          <a:prstGeom prst="rect">
            <a:avLst/>
          </a:prstGeom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docs-Roboto"/>
              </a:rPr>
              <a:t>Які теми є для Вас найбільш актуальними для опанування? </a:t>
            </a:r>
            <a:endParaRPr kumimoji="0" lang="uk-UA" alt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3746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docs-Roboto"/>
              </a:rPr>
              <a:t>Які теми є для Вас найбільш актуальними для опанування? </a:t>
            </a:r>
            <a:endParaRPr kumimoji="0" lang="uk-UA" alt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2400" y="152400"/>
            <a:ext cx="3746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8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49" y="222719"/>
            <a:ext cx="9184218" cy="15087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/>
              <a:t>Яка форма </a:t>
            </a:r>
            <a:r>
              <a:rPr lang="ru-RU" sz="3600" b="1" dirty="0" err="1"/>
              <a:t>навчання</a:t>
            </a:r>
            <a:r>
              <a:rPr lang="ru-RU" sz="3600" b="1" dirty="0"/>
              <a:t> </a:t>
            </a:r>
            <a:r>
              <a:rPr lang="ru-RU" sz="3600" b="1" dirty="0" err="1"/>
              <a:t>була</a:t>
            </a:r>
            <a:r>
              <a:rPr lang="ru-RU" sz="3600" b="1" dirty="0"/>
              <a:t> б для Вас </a:t>
            </a:r>
            <a:r>
              <a:rPr lang="ru-RU" sz="3600" b="1" dirty="0" err="1"/>
              <a:t>найбільш</a:t>
            </a:r>
            <a:r>
              <a:rPr lang="ru-RU" sz="3600" b="1" dirty="0"/>
              <a:t> </a:t>
            </a:r>
            <a:r>
              <a:rPr lang="ru-RU" sz="3600" b="1" dirty="0" err="1"/>
              <a:t>зручною</a:t>
            </a:r>
            <a:r>
              <a:rPr lang="ru-RU" sz="3600" b="1" dirty="0"/>
              <a:t>?</a:t>
            </a:r>
            <a:endParaRPr lang="uk-UA" b="1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/>
              <a:t>Олександр Желіба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51C0B73-7657-C9A2-E671-F12171E8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8D87-A0A4-4451-974A-1F3E311EA70D}" type="datetime1">
              <a:rPr lang="uk-UA" smtClean="0"/>
              <a:t>10.01.2024</a:t>
            </a:fld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9399223-E548-E32E-D81A-F3050321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3</a:t>
            </a:fld>
            <a:endParaRPr lang="uk-UA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docs-Roboto"/>
              </a:rPr>
              <a:t>Які теми є для Вас найбільш актуальними для опанування? </a:t>
            </a:r>
            <a:endParaRPr kumimoji="0" lang="uk-UA" alt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3746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docs-Roboto"/>
              </a:rPr>
              <a:t>Які теми є для Вас найбільш актуальними для опанування? </a:t>
            </a:r>
            <a:endParaRPr kumimoji="0" lang="uk-UA" alt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52400" y="152400"/>
            <a:ext cx="37465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image1.png" descr="Діаграма відповідей у Формах. Назва запитання: Яка форма навчання була б для Вас найбільш зручною?. Кількість відповідей: 73 відповіді."/>
          <p:cNvPicPr>
            <a:picLocks noGrp="1"/>
          </p:cNvPicPr>
          <p:nvPr>
            <p:ph idx="1"/>
          </p:nvPr>
        </p:nvPicPr>
        <p:blipFill rotWithShape="1">
          <a:blip r:embed="rId3"/>
          <a:srcRect t="15218" r="11645"/>
          <a:stretch/>
        </p:blipFill>
        <p:spPr>
          <a:xfrm>
            <a:off x="1502833" y="2260601"/>
            <a:ext cx="9186333" cy="386240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094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977" y="284176"/>
            <a:ext cx="9543021" cy="150876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методи</a:t>
            </a:r>
            <a:r>
              <a:rPr lang="ru-RU" b="1" dirty="0"/>
              <a:t> Ви </a:t>
            </a:r>
            <a:r>
              <a:rPr lang="ru-RU" b="1" dirty="0" err="1"/>
              <a:t>вважаєте</a:t>
            </a:r>
            <a:r>
              <a:rPr lang="ru-RU" b="1" dirty="0"/>
              <a:t>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ефективними</a:t>
            </a:r>
            <a:r>
              <a:rPr lang="ru-RU" b="1" dirty="0"/>
              <a:t> для </a:t>
            </a:r>
            <a:r>
              <a:rPr lang="ru-RU" b="1" dirty="0" err="1"/>
              <a:t>підвищення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</a:t>
            </a:r>
            <a:r>
              <a:rPr lang="ru-RU" b="1" dirty="0" err="1"/>
              <a:t>викладання</a:t>
            </a:r>
            <a:r>
              <a:rPr lang="ru-RU" b="1" dirty="0" smtClean="0"/>
              <a:t>?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01132" y="2011680"/>
            <a:ext cx="11235267" cy="4411174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/>
              <a:t>навчальні та академічні програми, навчальну і дослідницьку роботу, професорсько-викладацький склад і студентів, навчальну базу і </a:t>
            </a:r>
            <a:r>
              <a:rPr lang="uk-UA" sz="1400" dirty="0" smtClean="0"/>
              <a:t>ресурси</a:t>
            </a:r>
            <a:endParaRPr lang="uk-UA" sz="14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FFFF00"/>
                </a:solidFill>
              </a:rPr>
              <a:t>тренінгова система (3)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/>
              <a:t>інтерактивні методи (11), практичні, інноваційні технології (5), групові методи, наочні (3), проблемні методи (3), словесний метод, уміння аргументовано донести </a:t>
            </a:r>
            <a:r>
              <a:rPr lang="uk-UA" sz="1400" dirty="0" smtClean="0"/>
              <a:t>інформацію, методи </a:t>
            </a:r>
            <a:r>
              <a:rPr lang="uk-UA" sz="1400" dirty="0"/>
              <a:t>активізації самостійної навчальної діяльності студентів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err="1" smtClean="0">
                <a:solidFill>
                  <a:srgbClr val="FFFF00"/>
                </a:solidFill>
              </a:rPr>
              <a:t>діджиталіція</a:t>
            </a:r>
            <a:r>
              <a:rPr lang="uk-UA" sz="1400" dirty="0" smtClean="0">
                <a:solidFill>
                  <a:srgbClr val="FFFF00"/>
                </a:solidFill>
              </a:rPr>
              <a:t> </a:t>
            </a:r>
            <a:r>
              <a:rPr lang="uk-UA" sz="1400" dirty="0">
                <a:solidFill>
                  <a:srgbClr val="FFFF00"/>
                </a:solidFill>
              </a:rPr>
              <a:t>освітнього процесу (6), інтерактивні платформи, онлайн-засоби, цифрові </a:t>
            </a:r>
            <a:r>
              <a:rPr lang="uk-UA" sz="1400" dirty="0" smtClean="0">
                <a:solidFill>
                  <a:srgbClr val="FFFF00"/>
                </a:solidFill>
              </a:rPr>
              <a:t>інструменти, використання </a:t>
            </a:r>
            <a:r>
              <a:rPr lang="uk-UA" sz="1400" dirty="0">
                <a:solidFill>
                  <a:srgbClr val="FFFF00"/>
                </a:solidFill>
              </a:rPr>
              <a:t>ШІ у професійній діяльності: сучасні </a:t>
            </a:r>
            <a:r>
              <a:rPr lang="uk-UA" sz="1400" dirty="0" err="1">
                <a:solidFill>
                  <a:srgbClr val="FFFF00"/>
                </a:solidFill>
              </a:rPr>
              <a:t>інструментити</a:t>
            </a:r>
            <a:r>
              <a:rPr lang="uk-UA" sz="1400" dirty="0">
                <a:solidFill>
                  <a:srgbClr val="FFFF00"/>
                </a:solidFill>
              </a:rPr>
              <a:t> ШІ як помічники підготовки та організації освітнього </a:t>
            </a:r>
            <a:r>
              <a:rPr lang="uk-UA" sz="1400" dirty="0" smtClean="0">
                <a:solidFill>
                  <a:srgbClr val="FFFF00"/>
                </a:solidFill>
              </a:rPr>
              <a:t>процесу</a:t>
            </a:r>
            <a:endParaRPr lang="uk-UA" sz="1400" dirty="0">
              <a:solidFill>
                <a:srgbClr val="FFFF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smtClean="0"/>
              <a:t>наявність </a:t>
            </a:r>
            <a:r>
              <a:rPr lang="uk-UA" sz="1400" dirty="0"/>
              <a:t>сучасного обладнання в аудиторії, експериментальні методи дослідження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err="1">
                <a:solidFill>
                  <a:srgbClr val="FFFF00"/>
                </a:solidFill>
              </a:rPr>
              <a:t>проєктування</a:t>
            </a:r>
            <a:r>
              <a:rPr lang="uk-UA" sz="1400" dirty="0">
                <a:solidFill>
                  <a:srgbClr val="FFFF00"/>
                </a:solidFill>
              </a:rPr>
              <a:t> (3)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smtClean="0"/>
              <a:t>формувальне </a:t>
            </a:r>
            <a:r>
              <a:rPr lang="uk-UA" sz="1400" dirty="0"/>
              <a:t>оцінювання (2), зворотний </a:t>
            </a:r>
            <a:r>
              <a:rPr lang="uk-UA" sz="1400" dirty="0" err="1"/>
              <a:t>звязок</a:t>
            </a:r>
            <a:r>
              <a:rPr lang="uk-UA" sz="1400" dirty="0"/>
              <a:t> зі студентами (2), рефлексія, </a:t>
            </a:r>
            <a:r>
              <a:rPr lang="uk-UA" sz="1400" dirty="0" err="1"/>
              <a:t>самооцінювання</a:t>
            </a:r>
            <a:r>
              <a:rPr lang="uk-UA" sz="1400" dirty="0"/>
              <a:t>, </a:t>
            </a:r>
            <a:r>
              <a:rPr lang="uk-UA" sz="1400" dirty="0" err="1"/>
              <a:t>взаємооцінювання</a:t>
            </a:r>
            <a:r>
              <a:rPr lang="uk-UA" sz="1400" dirty="0"/>
              <a:t> як викладачів, так і студентів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FFFF00"/>
                </a:solidFill>
              </a:rPr>
              <a:t>обмін досвідом (</a:t>
            </a:r>
            <a:r>
              <a:rPr lang="uk-UA" sz="1400" dirty="0" smtClean="0">
                <a:solidFill>
                  <a:srgbClr val="FFFF00"/>
                </a:solidFill>
              </a:rPr>
              <a:t>3), авторську </a:t>
            </a:r>
            <a:r>
              <a:rPr lang="uk-UA" sz="1400" dirty="0">
                <a:solidFill>
                  <a:srgbClr val="FFFF00"/>
                </a:solidFill>
              </a:rPr>
              <a:t>методику на засадах класичної фахової </a:t>
            </a:r>
            <a:r>
              <a:rPr lang="uk-UA" sz="1400" dirty="0" smtClean="0">
                <a:solidFill>
                  <a:srgbClr val="FFFF00"/>
                </a:solidFill>
              </a:rPr>
              <a:t>школи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smtClean="0"/>
              <a:t>партнерське </a:t>
            </a:r>
            <a:r>
              <a:rPr lang="uk-UA" sz="1400" dirty="0"/>
              <a:t>спілкування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FFFF00"/>
                </a:solidFill>
              </a:rPr>
              <a:t>прагнення викладача постійно вдосконалювати свої професійні якості, вивчення досвіду інших університетів з зануренням у навчальний процес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/>
              <a:t>забезпечення належних умов викладання (сталий розклад, пріоритетне значення обов'язкових ОК, відповідний температурний режим, постійний доступ до інтернет, мультимедійні аудиторії тощо</a:t>
            </a:r>
            <a:r>
              <a:rPr lang="uk-UA" sz="1400" dirty="0" smtClean="0"/>
              <a:t>)</a:t>
            </a:r>
            <a:endParaRPr lang="uk-UA" sz="14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FFC000"/>
                </a:solidFill>
              </a:rPr>
              <a:t>відчепіться від освіти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uk-UA" sz="1400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CAF4-66B2-45B0-A43E-B9B9225FA147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Олександр Желіба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2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977" y="284176"/>
            <a:ext cx="9543021" cy="1508760"/>
          </a:xfrm>
        </p:spPr>
        <p:txBody>
          <a:bodyPr>
            <a:noAutofit/>
          </a:bodyPr>
          <a:lstStyle/>
          <a:p>
            <a:r>
              <a:rPr lang="ru-RU" sz="3200" b="1" dirty="0" err="1"/>
              <a:t>Які</a:t>
            </a:r>
            <a:r>
              <a:rPr lang="ru-RU" sz="3200" b="1" dirty="0"/>
              <a:t> </a:t>
            </a:r>
            <a:r>
              <a:rPr lang="ru-RU" sz="3200" b="1" dirty="0" err="1"/>
              <a:t>проблеми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 err="1"/>
              <a:t>виклики</a:t>
            </a:r>
            <a:r>
              <a:rPr lang="ru-RU" sz="3200" b="1" dirty="0"/>
              <a:t>, з </a:t>
            </a:r>
            <a:r>
              <a:rPr lang="ru-RU" sz="3200" b="1" dirty="0" err="1"/>
              <a:t>якими</a:t>
            </a:r>
            <a:r>
              <a:rPr lang="ru-RU" sz="3200" b="1" dirty="0"/>
              <a:t> Ви  </a:t>
            </a:r>
            <a:r>
              <a:rPr lang="ru-RU" sz="3200" b="1" dirty="0" err="1"/>
              <a:t>зустрічаєтеся</a:t>
            </a:r>
            <a:r>
              <a:rPr lang="ru-RU" sz="3200" b="1" dirty="0"/>
              <a:t> у </a:t>
            </a:r>
            <a:r>
              <a:rPr lang="ru-RU" sz="3200" b="1" dirty="0" err="1"/>
              <a:t>своїй</a:t>
            </a:r>
            <a:r>
              <a:rPr lang="ru-RU" sz="3200" b="1" dirty="0"/>
              <a:t> </a:t>
            </a:r>
            <a:r>
              <a:rPr lang="ru-RU" sz="3200" b="1" dirty="0" err="1"/>
              <a:t>практиці</a:t>
            </a:r>
            <a:r>
              <a:rPr lang="ru-RU" sz="3200" b="1" dirty="0"/>
              <a:t>,  Ви б </a:t>
            </a:r>
            <a:r>
              <a:rPr lang="ru-RU" sz="3200" b="1" dirty="0" err="1"/>
              <a:t>хотіли</a:t>
            </a:r>
            <a:r>
              <a:rPr lang="ru-RU" sz="3200" b="1" dirty="0"/>
              <a:t> </a:t>
            </a:r>
            <a:r>
              <a:rPr lang="ru-RU" sz="3200" b="1" dirty="0" err="1"/>
              <a:t>обговорити</a:t>
            </a:r>
            <a:r>
              <a:rPr lang="ru-RU" sz="3200" b="1" dirty="0"/>
              <a:t> з </a:t>
            </a:r>
            <a:r>
              <a:rPr lang="ru-RU" sz="3200" b="1" dirty="0" err="1"/>
              <a:t>колегами</a:t>
            </a:r>
            <a:r>
              <a:rPr lang="ru-RU" sz="3200" b="1" dirty="0"/>
              <a:t> у </a:t>
            </a:r>
            <a:r>
              <a:rPr lang="ru-RU" sz="3200" b="1" dirty="0" err="1"/>
              <a:t>Центрі</a:t>
            </a:r>
            <a:r>
              <a:rPr lang="ru-RU" sz="3200" b="1" dirty="0"/>
              <a:t> </a:t>
            </a:r>
            <a:r>
              <a:rPr lang="ru-RU" sz="3200" b="1" dirty="0" err="1"/>
              <a:t>професійного</a:t>
            </a:r>
            <a:r>
              <a:rPr lang="ru-RU" sz="3200" b="1" dirty="0"/>
              <a:t> </a:t>
            </a:r>
            <a:r>
              <a:rPr lang="ru-RU" sz="3200" b="1" dirty="0" err="1"/>
              <a:t>розвитку</a:t>
            </a:r>
            <a:r>
              <a:rPr lang="ru-RU" sz="3200" b="1" dirty="0"/>
              <a:t> </a:t>
            </a:r>
            <a:r>
              <a:rPr lang="ru-RU" sz="3200" b="1" dirty="0" err="1"/>
              <a:t>університету</a:t>
            </a:r>
            <a:r>
              <a:rPr lang="ru-RU" sz="3200" b="1" dirty="0" smtClean="0"/>
              <a:t>?</a:t>
            </a:r>
            <a:endParaRPr lang="uk-UA" sz="32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01132" y="2091266"/>
            <a:ext cx="11235267" cy="4331587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ОП (якість ОПП (3), проблема гарантів ОП, як проходити акредитацію освітньої програми)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FF66"/>
                </a:solidFill>
              </a:rPr>
              <a:t>освітній процес (використання </a:t>
            </a:r>
            <a:r>
              <a:rPr lang="uk-UA" sz="1600" dirty="0" err="1">
                <a:solidFill>
                  <a:srgbClr val="FFFF66"/>
                </a:solidFill>
              </a:rPr>
              <a:t>продвинутих</a:t>
            </a:r>
            <a:r>
              <a:rPr lang="uk-UA" sz="1600" dirty="0">
                <a:solidFill>
                  <a:srgbClr val="FFFF66"/>
                </a:solidFill>
              </a:rPr>
              <a:t> сучасних цифрових технологій (3), </a:t>
            </a:r>
            <a:r>
              <a:rPr lang="uk-UA" sz="1600" dirty="0" err="1">
                <a:solidFill>
                  <a:srgbClr val="FFFF66"/>
                </a:solidFill>
              </a:rPr>
              <a:t>проєктна</a:t>
            </a:r>
            <a:r>
              <a:rPr lang="uk-UA" sz="1600" dirty="0">
                <a:solidFill>
                  <a:srgbClr val="FFFF66"/>
                </a:solidFill>
              </a:rPr>
              <a:t> діяльність, сучасні методи викладання (2))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робота в </a:t>
            </a:r>
            <a:r>
              <a:rPr lang="uk-UA" sz="1600" dirty="0" err="1"/>
              <a:t>унікомі</a:t>
            </a:r>
            <a:r>
              <a:rPr lang="uk-UA" sz="1600" dirty="0"/>
              <a:t>: оцінювання, журнал оцінок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FF66"/>
                </a:solidFill>
              </a:rPr>
              <a:t>методики навчання іноземців (2)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рівень підготовки 1 курсу, робота зі студентами які мають певні вади і потребують особливої уваги (2), психологічний стан здобувачів (5), відсутність студентів на заняттях (2)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FF66"/>
                </a:solidFill>
              </a:rPr>
              <a:t>проблема якості освіти в так званих "малих" академічних групах (3)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організаційна робота (як скоротити паперову роботу НПП, оформлення документації щодо освітнього процесу)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FF66"/>
                </a:solidFill>
              </a:rPr>
              <a:t>оновлення матеріальної бази (2)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наукові публікації в журналах, що індексуються базою даних </a:t>
            </a:r>
            <a:r>
              <a:rPr lang="uk-UA" sz="1600" dirty="0" err="1"/>
              <a:t>вебофсайнс</a:t>
            </a:r>
            <a:r>
              <a:rPr lang="uk-UA" sz="1600" dirty="0"/>
              <a:t> та </a:t>
            </a:r>
            <a:r>
              <a:rPr lang="uk-UA" sz="1600" dirty="0" err="1"/>
              <a:t>скопус</a:t>
            </a:r>
            <a:r>
              <a:rPr lang="uk-UA" sz="1600" dirty="0"/>
              <a:t> (2)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FF66"/>
                </a:solidFill>
              </a:rPr>
              <a:t>недопущення конфліктів або ефективні методи їх подолання, подолання </a:t>
            </a:r>
            <a:r>
              <a:rPr lang="uk-UA" sz="1600" dirty="0" err="1">
                <a:solidFill>
                  <a:srgbClr val="FFFF66"/>
                </a:solidFill>
              </a:rPr>
              <a:t>мобінгу</a:t>
            </a:r>
            <a:endParaRPr lang="uk-UA" sz="1600" dirty="0">
              <a:solidFill>
                <a:srgbClr val="FFFF66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/>
              <a:t>шляхи розвитку і вдосконалення професійних </a:t>
            </a:r>
            <a:r>
              <a:rPr lang="uk-UA" sz="1600" dirty="0" err="1"/>
              <a:t>компетентностей</a:t>
            </a:r>
            <a:r>
              <a:rPr lang="uk-UA" sz="1600" dirty="0"/>
              <a:t> викладача ЗВО (2)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600" dirty="0" err="1">
                <a:solidFill>
                  <a:srgbClr val="FFFF66"/>
                </a:solidFill>
              </a:rPr>
              <a:t>challenges</a:t>
            </a:r>
            <a:r>
              <a:rPr lang="uk-UA" sz="1600" dirty="0">
                <a:solidFill>
                  <a:srgbClr val="FFFF66"/>
                </a:solidFill>
              </a:rPr>
              <a:t> </a:t>
            </a:r>
            <a:r>
              <a:rPr lang="uk-UA" sz="1600" dirty="0" err="1">
                <a:solidFill>
                  <a:srgbClr val="FFFF66"/>
                </a:solidFill>
              </a:rPr>
              <a:t>of</a:t>
            </a:r>
            <a:r>
              <a:rPr lang="uk-UA" sz="1600" dirty="0">
                <a:solidFill>
                  <a:srgbClr val="FFFF66"/>
                </a:solidFill>
              </a:rPr>
              <a:t> </a:t>
            </a:r>
            <a:r>
              <a:rPr lang="uk-UA" sz="1600" dirty="0" err="1">
                <a:solidFill>
                  <a:srgbClr val="FFFF66"/>
                </a:solidFill>
              </a:rPr>
              <a:t>language</a:t>
            </a:r>
            <a:r>
              <a:rPr lang="uk-UA" sz="1600" dirty="0">
                <a:solidFill>
                  <a:srgbClr val="FFFF66"/>
                </a:solidFill>
              </a:rPr>
              <a:t> </a:t>
            </a:r>
            <a:r>
              <a:rPr lang="uk-UA" sz="1600" dirty="0" err="1">
                <a:solidFill>
                  <a:srgbClr val="FFFF66"/>
                </a:solidFill>
              </a:rPr>
              <a:t>learning</a:t>
            </a:r>
            <a:r>
              <a:rPr lang="uk-UA" sz="1600" dirty="0">
                <a:solidFill>
                  <a:srgbClr val="FFFF66"/>
                </a:solidFill>
              </a:rPr>
              <a:t> (3)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1CAF4-66B2-45B0-A43E-B9B9225FA147}" type="datetime1">
              <a:rPr lang="uk-UA" smtClean="0"/>
              <a:t>10.01.2024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Олександр Желіба</a:t>
            </a: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B436-6483-4338-B048-3AADFCBE0EF0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2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роката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рокат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рокат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456</Words>
  <Application>Microsoft Office PowerPoint</Application>
  <PresentationFormat>Широкоэкранный</PresentationFormat>
  <Paragraphs>52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Corbel</vt:lpstr>
      <vt:lpstr>docs-Roboto</vt:lpstr>
      <vt:lpstr>Roboto</vt:lpstr>
      <vt:lpstr>Wingdings</vt:lpstr>
      <vt:lpstr>Строката</vt:lpstr>
      <vt:lpstr>Моніторинг потреб професійного підвищення кваліфікації  науково-педагогічних працівників</vt:lpstr>
      <vt:lpstr>Які теми є для Вас найбільш актуальними для опанування? </vt:lpstr>
      <vt:lpstr>Яка форма навчання була б для Вас найбільш зручною?</vt:lpstr>
      <vt:lpstr>Які інструменти чи методи Ви вважаєте найбільш ефективними для підвищення якості викладання?</vt:lpstr>
      <vt:lpstr>Які проблеми або виклики, з якими Ви  зустрічаєтеся у своїй практиці,  Ви б хотіли обговорити з колегами у Центрі професійного розвитку університету?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RePack by Diakov</dc:creator>
  <cp:lastModifiedBy>Svetlana</cp:lastModifiedBy>
  <cp:revision>60</cp:revision>
  <dcterms:created xsi:type="dcterms:W3CDTF">2020-09-28T06:22:17Z</dcterms:created>
  <dcterms:modified xsi:type="dcterms:W3CDTF">2024-01-10T13:31:53Z</dcterms:modified>
</cp:coreProperties>
</file>