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75" r:id="rId4"/>
    <p:sldId id="300" r:id="rId5"/>
    <p:sldId id="278" r:id="rId6"/>
    <p:sldId id="301" r:id="rId7"/>
    <p:sldId id="302" r:id="rId8"/>
    <p:sldId id="286" r:id="rId9"/>
    <p:sldId id="294" r:id="rId10"/>
    <p:sldId id="287" r:id="rId11"/>
    <p:sldId id="291" r:id="rId12"/>
    <p:sldId id="299" r:id="rId13"/>
    <p:sldId id="283" r:id="rId14"/>
    <p:sldId id="279" r:id="rId15"/>
    <p:sldId id="280" r:id="rId16"/>
    <p:sldId id="297" r:id="rId17"/>
    <p:sldId id="281" r:id="rId18"/>
    <p:sldId id="296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3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97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567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086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92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85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145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0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76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040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149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68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EFA25-4C41-4A08-B212-A76B61A6C94F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9E6A-5B41-416D-B5AD-4B8B5E475B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66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9806" y="2271252"/>
            <a:ext cx="8744760" cy="2096672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Презентацію підготувала: громадська радниця,волонтер БВПД  </a:t>
            </a:r>
            <a:r>
              <a:rPr lang="en-US" sz="3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Акопян Каріна</a:t>
            </a:r>
            <a:endParaRPr lang="uk-UA" sz="36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5548" cy="2606566"/>
          </a:xfrm>
          <a:prstGeom prst="rect">
            <a:avLst/>
          </a:prstGeo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84084"/>
            <a:ext cx="3415863" cy="2073916"/>
          </a:xfrm>
          <a:prstGeom prst="rect">
            <a:avLst/>
          </a:prstGeom>
        </p:spPr>
      </p:pic>
      <p:pic>
        <p:nvPicPr>
          <p:cNvPr id="1026" name="Picture 2" descr="Домашнє насильство - не слід мовчати! - Житомирська Р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872" y="0"/>
            <a:ext cx="2853128" cy="26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Розпочалася Всеукраїнська акція «16 днів проти насильства» | Боратинська  сільська ра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66" y="4784084"/>
            <a:ext cx="3794234" cy="20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3704" y="585404"/>
            <a:ext cx="11175124" cy="43513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24000" b="1" i="1" cap="all" dirty="0">
                <a:solidFill>
                  <a:srgbClr val="FF0000"/>
                </a:solidFill>
                <a:latin typeface="Monotype Corsiva" panose="03010101010201010101" pitchFamily="66" charset="0"/>
              </a:rPr>
              <a:t>НЕ ДРІБНИЦІ У </a:t>
            </a:r>
            <a:r>
              <a:rPr lang="ru-RU" sz="24000" b="1" i="1" cap="all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СТОСУНКАХ!!!</a:t>
            </a:r>
            <a:endParaRPr lang="ru-RU" sz="10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16000" dirty="0" err="1">
                <a:latin typeface="Monotype Corsiva" panose="03010101010201010101" pitchFamily="66" charset="0"/>
              </a:rPr>
              <a:t>Ц</a:t>
            </a:r>
            <a:r>
              <a:rPr lang="ru-RU" sz="16000" dirty="0" err="1" smtClean="0">
                <a:latin typeface="Monotype Corsiva" panose="03010101010201010101" pitchFamily="66" charset="0"/>
              </a:rPr>
              <a:t>е</a:t>
            </a:r>
            <a:r>
              <a:rPr lang="ru-RU" sz="16000" dirty="0" smtClean="0">
                <a:latin typeface="Monotype Corsiva" panose="03010101010201010101" pitchFamily="66" charset="0"/>
              </a:rPr>
              <a:t> </a:t>
            </a:r>
            <a:r>
              <a:rPr lang="ru-RU" sz="16000" dirty="0">
                <a:latin typeface="Monotype Corsiva" panose="03010101010201010101" pitchFamily="66" charset="0"/>
              </a:rPr>
              <a:t>прояви </a:t>
            </a:r>
            <a:r>
              <a:rPr lang="ru-RU" sz="16000" dirty="0" err="1">
                <a:latin typeface="Monotype Corsiva" panose="03010101010201010101" pitchFamily="66" charset="0"/>
              </a:rPr>
              <a:t>психологічного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насильства</a:t>
            </a:r>
            <a:r>
              <a:rPr lang="ru-RU" sz="16000" dirty="0">
                <a:latin typeface="Monotype Corsiva" panose="03010101010201010101" pitchFamily="66" charset="0"/>
              </a:rPr>
              <a:t> у </a:t>
            </a:r>
            <a:r>
              <a:rPr lang="ru-RU" sz="16000" dirty="0" err="1">
                <a:latin typeface="Monotype Corsiva" panose="03010101010201010101" pitchFamily="66" charset="0"/>
              </a:rPr>
              <a:t>стосунках</a:t>
            </a:r>
            <a:r>
              <a:rPr lang="ru-RU" sz="16000" dirty="0">
                <a:latin typeface="Monotype Corsiva" panose="03010101010201010101" pitchFamily="66" charset="0"/>
              </a:rPr>
              <a:t> з боку </a:t>
            </a:r>
            <a:r>
              <a:rPr lang="ru-RU" sz="16000" dirty="0" err="1">
                <a:latin typeface="Monotype Corsiva" panose="03010101010201010101" pitchFamily="66" charset="0"/>
              </a:rPr>
              <a:t>вашого</a:t>
            </a:r>
            <a:r>
              <a:rPr lang="ru-RU" sz="16000" dirty="0">
                <a:latin typeface="Monotype Corsiva" panose="03010101010201010101" pitchFamily="66" charset="0"/>
              </a:rPr>
              <a:t> партнера. Як </a:t>
            </a:r>
            <a:r>
              <a:rPr lang="ru-RU" sz="16000" dirty="0" err="1">
                <a:latin typeface="Monotype Corsiva" panose="03010101010201010101" pitchFamily="66" charset="0"/>
              </a:rPr>
              <a:t>жінки</a:t>
            </a:r>
            <a:r>
              <a:rPr lang="ru-RU" sz="16000" dirty="0">
                <a:latin typeface="Monotype Corsiva" panose="03010101010201010101" pitchFamily="66" charset="0"/>
              </a:rPr>
              <a:t>, так і </a:t>
            </a:r>
            <a:r>
              <a:rPr lang="ru-RU" sz="16000" dirty="0" err="1">
                <a:latin typeface="Monotype Corsiva" panose="03010101010201010101" pitchFamily="66" charset="0"/>
              </a:rPr>
              <a:t>чоловіки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можуть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вдаватися</a:t>
            </a:r>
            <a:r>
              <a:rPr lang="ru-RU" sz="16000" dirty="0">
                <a:latin typeface="Monotype Corsiva" panose="03010101010201010101" pitchFamily="66" charset="0"/>
              </a:rPr>
              <a:t> до </a:t>
            </a:r>
            <a:r>
              <a:rPr lang="ru-RU" sz="16000" dirty="0" err="1">
                <a:latin typeface="Monotype Corsiva" panose="03010101010201010101" pitchFamily="66" charset="0"/>
              </a:rPr>
              <a:t>деструктивної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поведінки</a:t>
            </a:r>
            <a:r>
              <a:rPr lang="ru-RU" sz="16000" dirty="0">
                <a:latin typeface="Monotype Corsiva" panose="03010101010201010101" pitchFamily="66" charset="0"/>
              </a:rPr>
              <a:t>, </a:t>
            </a:r>
            <a:r>
              <a:rPr lang="ru-RU" sz="16000" dirty="0" err="1">
                <a:latin typeface="Monotype Corsiva" panose="03010101010201010101" pitchFamily="66" charset="0"/>
              </a:rPr>
              <a:t>які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роблять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взаємини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токсичними</a:t>
            </a:r>
            <a:r>
              <a:rPr lang="ru-RU" sz="16000" dirty="0">
                <a:latin typeface="Monotype Corsiva" panose="03010101010201010101" pitchFamily="66" charset="0"/>
              </a:rPr>
              <a:t> та </a:t>
            </a:r>
            <a:r>
              <a:rPr lang="ru-RU" sz="16000" dirty="0" err="1">
                <a:latin typeface="Monotype Corsiva" panose="03010101010201010101" pitchFamily="66" charset="0"/>
              </a:rPr>
              <a:t>нездоровими</a:t>
            </a:r>
            <a:r>
              <a:rPr lang="ru-RU" sz="16000" dirty="0">
                <a:latin typeface="Monotype Corsiva" panose="03010101010201010101" pitchFamily="66" charset="0"/>
              </a:rPr>
              <a:t>. </a:t>
            </a:r>
            <a:endParaRPr lang="ru-RU" sz="160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16000" dirty="0" err="1">
                <a:latin typeface="Monotype Corsiva" panose="03010101010201010101" pitchFamily="66" charset="0"/>
              </a:rPr>
              <a:t>Який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вихід</a:t>
            </a:r>
            <a:r>
              <a:rPr lang="ru-RU" sz="16000" dirty="0">
                <a:latin typeface="Monotype Corsiva" panose="03010101010201010101" pitchFamily="66" charset="0"/>
              </a:rPr>
              <a:t>? </a:t>
            </a:r>
            <a:r>
              <a:rPr lang="ru-RU" sz="16000" dirty="0" err="1">
                <a:latin typeface="Monotype Corsiva" panose="03010101010201010101" pitchFamily="66" charset="0"/>
              </a:rPr>
              <a:t>Якщо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ви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боїтеся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говорити</a:t>
            </a:r>
            <a:r>
              <a:rPr lang="ru-RU" sz="16000" dirty="0">
                <a:latin typeface="Monotype Corsiva" panose="03010101010201010101" pitchFamily="66" charset="0"/>
              </a:rPr>
              <a:t> партнеру про те, </a:t>
            </a:r>
            <a:r>
              <a:rPr lang="ru-RU" sz="16000" dirty="0" err="1">
                <a:latin typeface="Monotype Corsiva" panose="03010101010201010101" pitchFamily="66" charset="0"/>
              </a:rPr>
              <a:t>що</a:t>
            </a:r>
            <a:r>
              <a:rPr lang="ru-RU" sz="16000" dirty="0">
                <a:latin typeface="Monotype Corsiva" panose="03010101010201010101" pitchFamily="66" charset="0"/>
              </a:rPr>
              <a:t> вас </a:t>
            </a:r>
            <a:r>
              <a:rPr lang="ru-RU" sz="16000" dirty="0" err="1">
                <a:latin typeface="Monotype Corsiva" panose="03010101010201010101" pitchFamily="66" charset="0"/>
              </a:rPr>
              <a:t>щось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пригнічує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чи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тривожить</a:t>
            </a:r>
            <a:r>
              <a:rPr lang="ru-RU" sz="16000" dirty="0">
                <a:latin typeface="Monotype Corsiva" panose="03010101010201010101" pitchFamily="66" charset="0"/>
              </a:rPr>
              <a:t> у ваших </a:t>
            </a:r>
            <a:r>
              <a:rPr lang="ru-RU" sz="16000" dirty="0" err="1">
                <a:latin typeface="Monotype Corsiva" panose="03010101010201010101" pitchFamily="66" charset="0"/>
              </a:rPr>
              <a:t>стосунках</a:t>
            </a:r>
            <a:r>
              <a:rPr lang="ru-RU" sz="16000" dirty="0">
                <a:latin typeface="Monotype Corsiva" panose="03010101010201010101" pitchFamily="66" charset="0"/>
              </a:rPr>
              <a:t>, то </a:t>
            </a:r>
            <a:r>
              <a:rPr lang="ru-RU" sz="16000" dirty="0" err="1">
                <a:latin typeface="Monotype Corsiva" panose="03010101010201010101" pitchFamily="66" charset="0"/>
              </a:rPr>
              <a:t>варто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задуматися</a:t>
            </a:r>
            <a:r>
              <a:rPr lang="ru-RU" sz="16000" dirty="0">
                <a:latin typeface="Monotype Corsiva" panose="03010101010201010101" pitchFamily="66" charset="0"/>
              </a:rPr>
              <a:t>, а </a:t>
            </a:r>
            <a:r>
              <a:rPr lang="ru-RU" sz="16000" dirty="0" err="1">
                <a:latin typeface="Monotype Corsiva" panose="03010101010201010101" pitchFamily="66" charset="0"/>
              </a:rPr>
              <a:t>чи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дійсно</a:t>
            </a:r>
            <a:r>
              <a:rPr lang="ru-RU" sz="16000" dirty="0"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latin typeface="Monotype Corsiva" panose="03010101010201010101" pitchFamily="66" charset="0"/>
              </a:rPr>
              <a:t>це</a:t>
            </a:r>
            <a:r>
              <a:rPr lang="ru-RU" sz="16000" dirty="0">
                <a:latin typeface="Monotype Corsiva" panose="03010101010201010101" pitchFamily="66" charset="0"/>
              </a:rPr>
              <a:t> ваша </a:t>
            </a:r>
            <a:r>
              <a:rPr lang="ru-RU" sz="16000" dirty="0" err="1" smtClean="0">
                <a:latin typeface="Monotype Corsiva" panose="03010101010201010101" pitchFamily="66" charset="0"/>
              </a:rPr>
              <a:t>людина</a:t>
            </a:r>
            <a:r>
              <a:rPr lang="ru-RU" sz="16000" dirty="0" smtClean="0">
                <a:latin typeface="Monotype Corsiva" panose="03010101010201010101" pitchFamily="66" charset="0"/>
              </a:rPr>
              <a:t>???</a:t>
            </a:r>
          </a:p>
          <a:p>
            <a:pPr marL="0" indent="0" algn="ctr">
              <a:buNone/>
            </a:pPr>
            <a:r>
              <a:rPr lang="ru-RU" sz="16000" dirty="0" smtClean="0">
                <a:latin typeface="Monotype Corsiva" panose="03010101010201010101" pitchFamily="66" charset="0"/>
              </a:rPr>
              <a:t> 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“</a:t>
            </a:r>
            <a:r>
              <a:rPr lang="ru-RU" sz="16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Якщо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 я </a:t>
            </a:r>
            <a:r>
              <a:rPr lang="ru-RU" sz="16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боюся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своєму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 партнеру </a:t>
            </a:r>
            <a:r>
              <a:rPr lang="ru-RU" sz="16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сказати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16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що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мені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16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щось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 некомфортно, значить у наших </a:t>
            </a:r>
            <a:r>
              <a:rPr lang="ru-RU" sz="16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стосунках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 нема </a:t>
            </a:r>
            <a:r>
              <a:rPr lang="ru-RU" sz="16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довіри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1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Так 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мало </a:t>
            </a:r>
            <a:r>
              <a:rPr lang="ru-RU" sz="16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місця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 для </a:t>
            </a:r>
            <a:r>
              <a:rPr lang="ru-RU" sz="16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кохання</a:t>
            </a:r>
            <a:r>
              <a:rPr lang="ru-RU" sz="1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”,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 </a:t>
            </a:r>
            <a:r>
              <a:rPr lang="ru-RU" sz="1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але на жаль так </a:t>
            </a:r>
            <a:r>
              <a:rPr lang="ru-RU" sz="16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багато</a:t>
            </a:r>
            <a:r>
              <a:rPr lang="ru-RU" sz="1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16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місця</a:t>
            </a:r>
            <a:r>
              <a:rPr lang="ru-RU" sz="1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для </a:t>
            </a:r>
            <a:r>
              <a:rPr lang="ru-RU" sz="16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насилля</a:t>
            </a:r>
            <a:r>
              <a:rPr lang="ru-RU" sz="16000" dirty="0">
                <a:solidFill>
                  <a:srgbClr val="FF0000"/>
                </a:solidFill>
                <a:latin typeface="Monotype Corsiva" panose="03010101010201010101" pitchFamily="66" charset="0"/>
              </a:rPr>
              <a:t>!</a:t>
            </a:r>
            <a:endParaRPr lang="uk-UA" sz="1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78869" y="735723"/>
            <a:ext cx="5002925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Кожен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третій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українець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вважає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,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що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домашнє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насильство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може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бути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тільки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неблагополучних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родинах. </a:t>
            </a:r>
            <a:endParaRPr lang="ru-RU" sz="3200" b="1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Насправді</a:t>
            </a:r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це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не так.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Домашнє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насильство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трапляється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всіх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соціальних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групах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незалежно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від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рівня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освіти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і </a:t>
            </a:r>
            <a:r>
              <a:rPr lang="ru-RU" sz="3200" b="1" dirty="0" err="1">
                <a:solidFill>
                  <a:srgbClr val="FF0000"/>
                </a:solidFill>
                <a:latin typeface="Segoe Print" panose="02000600000000000000" pitchFamily="2" charset="0"/>
              </a:rPr>
              <a:t>доходів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. </a:t>
            </a:r>
            <a:endParaRPr lang="uk-UA" sz="32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https://liwli.ru/upload/iblock/07a/kristina_orbakajte_ludi_ma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84277" cy="36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ivomix.com/uploads/147030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615559"/>
            <a:ext cx="6884277" cy="32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Ні насиллю! – Управління соціального захисту ЛМ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5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Немає опису світлини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s://ns-gymnasium.org.ua/images/banners/lastrada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https://uganda.unfpa.org/sites/default/files/images/5unf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Насилля - це сміття, яке треба виносити з дому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10703" y="265471"/>
            <a:ext cx="5381297" cy="362606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Головна мета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майбутнього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–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зупинити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насильство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Світ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залежить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від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цього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 І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світ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залежить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від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вибору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говорити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чи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мовчати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!</a:t>
            </a:r>
            <a:endParaRPr lang="ru-RU" sz="4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Ми не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мовчимо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насильство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440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Ми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проти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насильства</a:t>
            </a: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!!!</a:t>
            </a:r>
          </a:p>
          <a:p>
            <a:pPr marL="0" indent="0" algn="ctr">
              <a:buNone/>
            </a:pPr>
            <a:endParaRPr lang="ru-RU" sz="4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endParaRPr lang="ru-RU" sz="66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38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Картинка дякую за увагу • Rus-Pic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78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9343" y="2808514"/>
            <a:ext cx="18184298" cy="477882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542314" y="1317171"/>
            <a:ext cx="5301343" cy="4452257"/>
          </a:xfrm>
        </p:spPr>
        <p:txBody>
          <a:bodyPr>
            <a:noAutofit/>
          </a:bodyPr>
          <a:lstStyle/>
          <a:p>
            <a:r>
              <a:rPr lang="ru-RU" sz="5400" u="sng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Насильство</a:t>
            </a:r>
            <a:r>
              <a:rPr lang="ru-RU" sz="5400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dirty="0">
                <a:solidFill>
                  <a:srgbClr val="FF0000"/>
                </a:solidFill>
                <a:latin typeface="Monotype Corsiva" panose="03010101010201010101" pitchFamily="66" charset="0"/>
              </a:rPr>
              <a:t>- </a:t>
            </a:r>
            <a:r>
              <a:rPr lang="ru-RU" sz="5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останній</a:t>
            </a:r>
            <a:r>
              <a:rPr lang="ru-RU" sz="5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притулок</a:t>
            </a:r>
            <a:r>
              <a:rPr lang="ru-RU" sz="5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некомпетентності</a:t>
            </a:r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 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5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5400" u="sng" dirty="0" smtClean="0">
                <a:solidFill>
                  <a:srgbClr val="FF0000"/>
                </a:solidFill>
              </a:rPr>
              <a:t>Айзек Азимов</a:t>
            </a:r>
            <a:endParaRPr lang="uk-UA" sz="5400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fs01.vseosvita.ua/01004ywa-1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70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6016" y="667685"/>
            <a:ext cx="4067504" cy="5100254"/>
          </a:xfrm>
        </p:spPr>
        <p:txBody>
          <a:bodyPr>
            <a:noAutofit/>
          </a:bodyPr>
          <a:lstStyle/>
          <a:p>
            <a:pPr algn="ctr"/>
            <a:r>
              <a:rPr lang="uk-UA" sz="2800" b="1" u="sng" dirty="0">
                <a:solidFill>
                  <a:srgbClr val="FF0000"/>
                </a:solidFill>
              </a:rPr>
              <a:t>Домашнє насильство</a:t>
            </a:r>
            <a:r>
              <a:rPr lang="uk-UA" sz="2800" b="1" u="sng" dirty="0"/>
              <a:t> </a:t>
            </a:r>
            <a:r>
              <a:rPr lang="uk-UA" sz="2800" b="1" dirty="0"/>
              <a:t>– </a:t>
            </a:r>
            <a:r>
              <a:rPr lang="uk-UA" sz="2800" b="1" dirty="0">
                <a:latin typeface="Bahnschrift Condensed" panose="020B0502040204020203" pitchFamily="34" charset="0"/>
              </a:rPr>
              <a:t>це не лише побої. Це </a:t>
            </a:r>
            <a:r>
              <a:rPr lang="uk-UA" sz="2800" b="1" dirty="0" smtClean="0">
                <a:latin typeface="Bahnschrift Condensed" panose="020B0502040204020203" pitchFamily="34" charset="0"/>
              </a:rPr>
              <a:t> </a:t>
            </a:r>
            <a:r>
              <a:rPr lang="uk-UA" sz="2800" b="1" dirty="0">
                <a:latin typeface="Bahnschrift Condensed" panose="020B0502040204020203" pitchFamily="34" charset="0"/>
              </a:rPr>
              <a:t>будь-які умисні дії фізичного, сексуального, психологічного чи економічного спрямування по відношенню до людини, якщо вони порушують її конституційні права і свободи, наносять моральну </a:t>
            </a:r>
            <a:r>
              <a:rPr lang="uk-UA" sz="2800" b="1" dirty="0" smtClean="0">
                <a:latin typeface="Bahnschrift Condensed" panose="020B0502040204020203" pitchFamily="34" charset="0"/>
              </a:rPr>
              <a:t>шкоду, </a:t>
            </a:r>
            <a:r>
              <a:rPr lang="uk-UA" sz="2800" b="1" dirty="0">
                <a:latin typeface="Bahnschrift Condensed" panose="020B0502040204020203" pitchFamily="34" charset="0"/>
              </a:rPr>
              <a:t>або шкоду фізичному чи психічному здоров`ю.</a:t>
            </a:r>
          </a:p>
        </p:txBody>
      </p:sp>
      <p:pic>
        <p:nvPicPr>
          <p:cNvPr id="1026" name="Picture 2" descr="https://reader016.cupdf.com/reader016/slide/20190609/558e43661a28ab93668b464c/document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Домашніх тиранів – у в&amp;#39;язницю. В Україні посилили відповідальність за  насильство в родині - Громадське Черкас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s://wiki.legalaid.gov.ua/images/5/5a/%D0%92%D0%B8%D0%B4%D0%B8_%D0%BD%D0%B0%D1%81%D0%B8%D0%BB%D1%8C%D1%81%D1%82%D0%B2%D0%B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Річ у тім: українські зірки приєдналися до кампанії проти насильства,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3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moloda.kyiv.ua/img/forall/image/Rich-u-tim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41" y="1"/>
            <a:ext cx="6053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02" name="Picture 6" descr="Стоп насилл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10" y="0"/>
            <a:ext cx="5475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ases.media/image/wide/567f43a2-97ee-4670-94b0-90ccf34e156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16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658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37" y="0"/>
            <a:ext cx="12251037" cy="6747641"/>
          </a:xfrm>
        </p:spPr>
      </p:pic>
    </p:spTree>
    <p:extLst>
      <p:ext uri="{BB962C8B-B14F-4D97-AF65-F5344CB8AC3E}">
        <p14:creationId xmlns:p14="http://schemas.microsoft.com/office/powerpoint/2010/main" val="12922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112</Words>
  <Application>Microsoft Office PowerPoint</Application>
  <PresentationFormat>Произвольный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Презентацію підготувала: громадська радниця,волонтер БВПД   Акопян Каріна</vt:lpstr>
      <vt:lpstr>Презентация PowerPoint</vt:lpstr>
      <vt:lpstr>Домашнє насильство – це не лише побої. Це  будь-які умисні дії фізичного, сексуального, психологічного чи економічного спрямування по відношенню до людини, якщо вони порушують її конституційні права і свободи, наносять моральну шкоду, або шкоду фізичному чи психічному здоров`ю.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Пользователь Windows</dc:creator>
  <cp:lastModifiedBy>comp1</cp:lastModifiedBy>
  <cp:revision>76</cp:revision>
  <dcterms:created xsi:type="dcterms:W3CDTF">2021-10-27T16:21:37Z</dcterms:created>
  <dcterms:modified xsi:type="dcterms:W3CDTF">2022-02-09T08:01:51Z</dcterms:modified>
</cp:coreProperties>
</file>