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80" r:id="rId17"/>
    <p:sldId id="281" r:id="rId18"/>
    <p:sldId id="283" r:id="rId19"/>
    <p:sldId id="284" r:id="rId20"/>
    <p:sldId id="270" r:id="rId21"/>
    <p:sldId id="272" r:id="rId22"/>
    <p:sldId id="273" r:id="rId23"/>
    <p:sldId id="274" r:id="rId24"/>
    <p:sldId id="279" r:id="rId25"/>
    <p:sldId id="275" r:id="rId26"/>
    <p:sldId id="276" r:id="rId27"/>
    <p:sldId id="277" r:id="rId28"/>
    <p:sldId id="278" r:id="rId29"/>
    <p:sldId id="285"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4" d="100"/>
          <a:sy n="74" d="100"/>
        </p:scale>
        <p:origin x="-108" y="-7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09.10.2022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09.10.2022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725C68B6-61C2-468F-89AB-4B9F7531AA68}"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09.10.2022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09.10.2022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09.10.2022</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5B106E36-FD25-4E2D-B0AA-010F637433A0}" type="datetimeFigureOut">
              <a:rPr lang="ru-RU" smtClean="0"/>
              <a:pPr/>
              <a:t>09.10.2022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09.10.2022</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725C68B6-61C2-468F-89AB-4B9F7531AA68}"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09.10.2022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5B106E36-FD25-4E2D-B0AA-010F637433A0}" type="datetimeFigureOut">
              <a:rPr lang="ru-RU" smtClean="0"/>
              <a:pPr/>
              <a:t>09.10.2022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09.10.2022</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5B106E36-FD25-4E2D-B0AA-010F637433A0}" type="datetimeFigureOut">
              <a:rPr lang="ru-RU" smtClean="0"/>
              <a:pPr/>
              <a:t>09.10.2022</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B106E36-FD25-4E2D-B0AA-010F637433A0}" type="datetimeFigureOut">
              <a:rPr lang="ru-RU" smtClean="0"/>
              <a:pPr/>
              <a:t>09.10.2022</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25C68B6-61C2-468F-89AB-4B9F7531AA68}"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uk.wikipedia.org/wiki/&#1055;&#1083;&#1072;&#1075;&#1110;&#1072;&#109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2v7dsPQq9c0" TargetMode="External"/><Relationship Id="rId2" Type="http://schemas.openxmlformats.org/officeDocument/2006/relationships/hyperlink" Target="https://youtu.be/NLd4vH6sC9Y" TargetMode="External"/><Relationship Id="rId1" Type="http://schemas.openxmlformats.org/officeDocument/2006/relationships/slideLayout" Target="../slideLayouts/slideLayout2.xml"/><Relationship Id="rId4" Type="http://schemas.openxmlformats.org/officeDocument/2006/relationships/hyperlink" Target="https://sites.google.com/view/center-ndu/%D1%80%D0%B5%D0%B7%D1%83%D0%BB%D1%8C%D1%82%D0%B0%D1%82%D0%B8-%D0%BE%D0%BF%D0%B8%D1%82%D1%83%D0%B2%D0%B0%D0%BD%D1%8C"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sites.google.com/view/center-ndu/%D1%80%D0%B5%D0%B7%D1%83%D0%BB%D1%8C%D1%82%D0%B0%D1%82%D0%B8-%D0%BE%D0%BF%D0%B8%D1%82%D1%83%D0%B2%D0%B0%D0%BD%D1%8C"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m/url?q=http://www.etxt.ru/antiplagiat/&amp;sa=D&amp;sntz=1&amp;usg=AOvVaw0tUZL_q7VQdtHpLp5OMmvC" TargetMode="External"/><Relationship Id="rId2" Type="http://schemas.openxmlformats.org/officeDocument/2006/relationships/hyperlink" Target="http://www.google.com/url?q=http://advego.ru/plagiatus/&amp;sa=D&amp;sntz=1&amp;usg=AOvVaw3d7Jmfpr-jHsW-qx0FyQXc" TargetMode="External"/><Relationship Id="rId1" Type="http://schemas.openxmlformats.org/officeDocument/2006/relationships/slideLayout" Target="../slideLayouts/slideLayout2.xml"/><Relationship Id="rId4" Type="http://schemas.openxmlformats.org/officeDocument/2006/relationships/hyperlink" Target="https://www.google.com/url?q=https://plagiarisma.ru/&amp;sa=D&amp;sntz=1&amp;usg=AOvVaw093YBrz8I-KLOKpSgSB5cf"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docs.google.com/document/u/0/?authuser=0&amp;usp=docs_web"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normAutofit/>
          </a:bodyPr>
          <a:lstStyle/>
          <a:p>
            <a:r>
              <a:rPr lang="uk-UA" sz="1800" dirty="0" smtClean="0"/>
              <a:t>Для студентів 1-го курсу</a:t>
            </a:r>
          </a:p>
          <a:p>
            <a:endParaRPr lang="uk-UA" sz="1800" dirty="0" smtClean="0"/>
          </a:p>
          <a:p>
            <a:r>
              <a:rPr lang="uk-UA" sz="1800" dirty="0" smtClean="0"/>
              <a:t>Освітнього  рівня </a:t>
            </a:r>
            <a:r>
              <a:rPr lang="uk-UA" sz="1800" dirty="0" err="1" smtClean="0"/>
              <a:t>“магістр”</a:t>
            </a:r>
            <a:r>
              <a:rPr lang="uk-UA" sz="1800" dirty="0" smtClean="0"/>
              <a:t>, </a:t>
            </a:r>
          </a:p>
        </p:txBody>
      </p:sp>
      <p:sp>
        <p:nvSpPr>
          <p:cNvPr id="2" name="Заголовок 1"/>
          <p:cNvSpPr>
            <a:spLocks noGrp="1"/>
          </p:cNvSpPr>
          <p:nvPr>
            <p:ph type="ctrTitle"/>
          </p:nvPr>
        </p:nvSpPr>
        <p:spPr/>
        <p:txBody>
          <a:bodyPr>
            <a:normAutofit fontScale="90000"/>
          </a:bodyPr>
          <a:lstStyle/>
          <a:p>
            <a:r>
              <a:rPr lang="uk-UA" dirty="0" smtClean="0"/>
              <a:t>Дотримання академічної доброчесності у закладі </a:t>
            </a:r>
            <a:r>
              <a:rPr lang="uk-UA" smtClean="0"/>
              <a:t>вищої освіти</a:t>
            </a:r>
            <a:endParaRPr lang="ru-RU"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rgbClr val="FF0000"/>
                </a:solidFill>
              </a:rPr>
              <a:t>Академічна нечесність</a:t>
            </a:r>
            <a:endParaRPr lang="ru-RU" dirty="0">
              <a:solidFill>
                <a:srgbClr val="FF0000"/>
              </a:solidFill>
            </a:endParaRPr>
          </a:p>
        </p:txBody>
      </p:sp>
      <p:sp>
        <p:nvSpPr>
          <p:cNvPr id="3" name="Содержимое 2"/>
          <p:cNvSpPr>
            <a:spLocks noGrp="1"/>
          </p:cNvSpPr>
          <p:nvPr>
            <p:ph sz="quarter" idx="1"/>
          </p:nvPr>
        </p:nvSpPr>
        <p:spPr/>
        <p:txBody>
          <a:bodyPr>
            <a:normAutofit fontScale="92500" lnSpcReduction="20000"/>
          </a:bodyPr>
          <a:lstStyle/>
          <a:p>
            <a:r>
              <a:rPr lang="uk-UA" dirty="0" smtClean="0"/>
              <a:t>- </a:t>
            </a:r>
            <a:r>
              <a:rPr lang="uk-UA" dirty="0" smtClean="0">
                <a:solidFill>
                  <a:srgbClr val="FF0000"/>
                </a:solidFill>
              </a:rPr>
              <a:t>фабрикація даних </a:t>
            </a:r>
            <a:r>
              <a:rPr lang="uk-UA" dirty="0" smtClean="0"/>
              <a:t>(</a:t>
            </a:r>
            <a:r>
              <a:rPr lang="uk-UA" dirty="0" err="1" smtClean="0"/>
              <a:t>fabrication</a:t>
            </a:r>
            <a:r>
              <a:rPr lang="uk-UA" dirty="0" smtClean="0"/>
              <a:t>) – передбачає штучне створення вигаданих даних чи фактів на підтримку положень, які пропонуються автором у науковій праці; </a:t>
            </a:r>
          </a:p>
          <a:p>
            <a:r>
              <a:rPr lang="uk-UA" dirty="0" smtClean="0"/>
              <a:t>- </a:t>
            </a:r>
            <a:r>
              <a:rPr lang="uk-UA" dirty="0" smtClean="0">
                <a:solidFill>
                  <a:srgbClr val="FF0000"/>
                </a:solidFill>
              </a:rPr>
              <a:t>фальсифікація даних </a:t>
            </a:r>
            <a:r>
              <a:rPr lang="uk-UA" dirty="0" smtClean="0"/>
              <a:t>(</a:t>
            </a:r>
            <a:r>
              <a:rPr lang="uk-UA" dirty="0" err="1" smtClean="0"/>
              <a:t>falsification</a:t>
            </a:r>
            <a:r>
              <a:rPr lang="uk-UA" dirty="0" smtClean="0"/>
              <a:t>) – полягає у свідомій зміні чи модифікації вже наявних даних для підтвердження тих чи інших наукових висновків дослідника; - хабарництво в академічній сфері (</a:t>
            </a:r>
            <a:r>
              <a:rPr lang="uk-UA" dirty="0" err="1" smtClean="0"/>
              <a:t>bribery</a:t>
            </a:r>
            <a:r>
              <a:rPr lang="uk-UA" dirty="0" smtClean="0"/>
              <a:t>) </a:t>
            </a:r>
          </a:p>
          <a:p>
            <a:r>
              <a:rPr lang="uk-UA" dirty="0" smtClean="0"/>
              <a:t>– </a:t>
            </a:r>
            <a:r>
              <a:rPr lang="uk-UA" dirty="0" smtClean="0">
                <a:solidFill>
                  <a:srgbClr val="FF0000"/>
                </a:solidFill>
              </a:rPr>
              <a:t>незаконне вимагання </a:t>
            </a:r>
            <a:r>
              <a:rPr lang="uk-UA" dirty="0" smtClean="0"/>
              <a:t>від певної особи матеріальних чи грошових цінностей в обмін на академічну вигоду (наприклад, хабар за іспит чи письмову роботу);</a:t>
            </a:r>
            <a:endParaRPr lang="uk-U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rgbClr val="FF0000"/>
                </a:solidFill>
              </a:rPr>
              <a:t>Академічна нечесність</a:t>
            </a:r>
            <a:endParaRPr lang="ru-RU" dirty="0"/>
          </a:p>
        </p:txBody>
      </p:sp>
      <p:sp>
        <p:nvSpPr>
          <p:cNvPr id="3" name="Содержимое 2"/>
          <p:cNvSpPr>
            <a:spLocks noGrp="1"/>
          </p:cNvSpPr>
          <p:nvPr>
            <p:ph sz="quarter" idx="1"/>
          </p:nvPr>
        </p:nvSpPr>
        <p:spPr/>
        <p:txBody>
          <a:bodyPr/>
          <a:lstStyle/>
          <a:p>
            <a:r>
              <a:rPr lang="uk-UA" dirty="0" smtClean="0"/>
              <a:t>- академічний саботаж (</a:t>
            </a:r>
            <a:r>
              <a:rPr lang="uk-UA" dirty="0" err="1" smtClean="0"/>
              <a:t>sabotage</a:t>
            </a:r>
            <a:r>
              <a:rPr lang="uk-UA" dirty="0" smtClean="0"/>
              <a:t>) – вчинення дослідником таких дій, які дають йому можливість отримати нелегітимну академічну вигоду, чи зменшити таку для інших членів академічної групи чи спільноти (наприклад, шляхом затягування процесу рецензування роботи автора для використання результатів у власних цілях, знищення певних даних відносно інших дослідників-конкурентів);</a:t>
            </a:r>
            <a:endParaRPr lang="uk-U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rgbClr val="FF0000"/>
                </a:solidFill>
              </a:rPr>
              <a:t>Академічна нечесність</a:t>
            </a:r>
            <a:endParaRPr lang="ru-RU" dirty="0"/>
          </a:p>
        </p:txBody>
      </p:sp>
      <p:sp>
        <p:nvSpPr>
          <p:cNvPr id="3" name="Содержимое 2"/>
          <p:cNvSpPr>
            <a:spLocks noGrp="1"/>
          </p:cNvSpPr>
          <p:nvPr>
            <p:ph sz="quarter" idx="1"/>
          </p:nvPr>
        </p:nvSpPr>
        <p:spPr/>
        <p:txBody>
          <a:bodyPr/>
          <a:lstStyle/>
          <a:p>
            <a:r>
              <a:rPr lang="ru-RU" dirty="0" smtClean="0"/>
              <a:t>- </a:t>
            </a:r>
            <a:r>
              <a:rPr lang="uk-UA" dirty="0" smtClean="0"/>
              <a:t>професорська нечесність (</a:t>
            </a:r>
            <a:r>
              <a:rPr lang="uk-UA" dirty="0" err="1" smtClean="0"/>
              <a:t>professorial</a:t>
            </a:r>
            <a:r>
              <a:rPr lang="uk-UA" dirty="0" smtClean="0"/>
              <a:t> </a:t>
            </a:r>
            <a:r>
              <a:rPr lang="uk-UA" dirty="0" err="1" smtClean="0"/>
              <a:t>misconduct</a:t>
            </a:r>
            <a:r>
              <a:rPr lang="uk-UA" dirty="0" smtClean="0"/>
              <a:t>) – зловживання окремими представниками професорсько-викладацького складу своїми службовими обов’язками з метою примусу і тиску на колег чи студентів (</a:t>
            </a:r>
            <a:r>
              <a:rPr lang="uk-UA" dirty="0" err="1" smtClean="0"/>
              <a:t>Siaputra</a:t>
            </a:r>
            <a:r>
              <a:rPr lang="uk-UA" dirty="0" smtClean="0"/>
              <a:t> &amp; </a:t>
            </a:r>
            <a:r>
              <a:rPr lang="uk-UA" dirty="0" err="1" smtClean="0"/>
              <a:t>Santosa</a:t>
            </a:r>
            <a:r>
              <a:rPr lang="uk-UA" dirty="0" smtClean="0"/>
              <a:t> 2016);</a:t>
            </a:r>
            <a:endParaRPr lang="uk-U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rgbClr val="FF0000"/>
                </a:solidFill>
              </a:rPr>
              <a:t>Академічна нечесність</a:t>
            </a:r>
            <a:endParaRPr lang="ru-RU" dirty="0"/>
          </a:p>
        </p:txBody>
      </p:sp>
      <p:sp>
        <p:nvSpPr>
          <p:cNvPr id="3" name="Содержимое 2"/>
          <p:cNvSpPr>
            <a:spLocks noGrp="1"/>
          </p:cNvSpPr>
          <p:nvPr>
            <p:ph sz="quarter" idx="1"/>
          </p:nvPr>
        </p:nvSpPr>
        <p:spPr/>
        <p:txBody>
          <a:bodyPr>
            <a:normAutofit fontScale="92500" lnSpcReduction="10000"/>
          </a:bodyPr>
          <a:lstStyle/>
          <a:p>
            <a:r>
              <a:rPr lang="ru-RU" dirty="0" smtClean="0"/>
              <a:t>- </a:t>
            </a:r>
            <a:r>
              <a:rPr lang="uk-UA" dirty="0" smtClean="0">
                <a:solidFill>
                  <a:srgbClr val="FF0000"/>
                </a:solidFill>
              </a:rPr>
              <a:t>академічне шахрайство </a:t>
            </a:r>
            <a:r>
              <a:rPr lang="uk-UA" dirty="0" smtClean="0"/>
              <a:t>(</a:t>
            </a:r>
            <a:r>
              <a:rPr lang="uk-UA" dirty="0" err="1" smtClean="0"/>
              <a:t>cheating</a:t>
            </a:r>
            <a:r>
              <a:rPr lang="uk-UA" dirty="0" smtClean="0"/>
              <a:t>) – така поведінка студентів, коли в ході виконання навчальних завдань вони використовують в корисливих цілях недозволені матеріали, інформацію чи інші допоміжні засоби (</a:t>
            </a:r>
            <a:r>
              <a:rPr lang="uk-UA" dirty="0" err="1" smtClean="0"/>
              <a:t>Pavela</a:t>
            </a:r>
            <a:r>
              <a:rPr lang="uk-UA" dirty="0" smtClean="0"/>
              <a:t> 1978); найпоширенішою формою академічного шахрайства є списування, зокрема за посередництвом шпаргалок, через заглядання у роботу сусіда під час іспиту, колективну співпрацю між студентами заради отримання спільної для всіх вигоди, вчинення дій, направлених на попереднє та незаконне ознайомлення зі змістом екзаменаційних білетів тощо (</a:t>
            </a:r>
            <a:r>
              <a:rPr lang="uk-UA" dirty="0" err="1" smtClean="0"/>
              <a:t>Klein</a:t>
            </a:r>
            <a:r>
              <a:rPr lang="uk-UA" dirty="0" smtClean="0"/>
              <a:t> </a:t>
            </a:r>
            <a:r>
              <a:rPr lang="uk-UA" dirty="0" err="1" smtClean="0"/>
              <a:t>et</a:t>
            </a:r>
            <a:r>
              <a:rPr lang="uk-UA" dirty="0" smtClean="0"/>
              <a:t> </a:t>
            </a:r>
            <a:r>
              <a:rPr lang="uk-UA" dirty="0" err="1" smtClean="0"/>
              <a:t>al</a:t>
            </a:r>
            <a:r>
              <a:rPr lang="uk-UA" dirty="0" smtClean="0"/>
              <a:t>. 2007);</a:t>
            </a:r>
            <a:endParaRPr lang="uk-U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rgbClr val="FF0000"/>
                </a:solidFill>
              </a:rPr>
              <a:t>Академічна нечесність</a:t>
            </a:r>
            <a:endParaRPr lang="ru-RU" dirty="0"/>
          </a:p>
        </p:txBody>
      </p:sp>
      <p:sp>
        <p:nvSpPr>
          <p:cNvPr id="3" name="Содержимое 2"/>
          <p:cNvSpPr>
            <a:spLocks noGrp="1"/>
          </p:cNvSpPr>
          <p:nvPr>
            <p:ph sz="quarter" idx="1"/>
          </p:nvPr>
        </p:nvSpPr>
        <p:spPr/>
        <p:txBody>
          <a:bodyPr>
            <a:normAutofit lnSpcReduction="10000"/>
          </a:bodyPr>
          <a:lstStyle/>
          <a:p>
            <a:r>
              <a:rPr lang="uk-UA" dirty="0" smtClean="0">
                <a:solidFill>
                  <a:srgbClr val="FF0000"/>
                </a:solidFill>
              </a:rPr>
              <a:t>плагіат</a:t>
            </a:r>
            <a:r>
              <a:rPr lang="uk-UA" dirty="0" smtClean="0"/>
              <a:t> (</a:t>
            </a:r>
            <a:r>
              <a:rPr lang="uk-UA" dirty="0" err="1" smtClean="0"/>
              <a:t>plagiarism</a:t>
            </a:r>
            <a:r>
              <a:rPr lang="uk-UA" dirty="0" smtClean="0"/>
              <a:t>) – академічна поведінка, яка характеризується такими п’ятьма кумулятивними ознаками (</a:t>
            </a:r>
            <a:r>
              <a:rPr lang="uk-UA" dirty="0" err="1" smtClean="0"/>
              <a:t>Fishman</a:t>
            </a:r>
            <a:r>
              <a:rPr lang="uk-UA" dirty="0" smtClean="0"/>
              <a:t> 2009, с. 5): </a:t>
            </a:r>
            <a:r>
              <a:rPr lang="uk-UA" dirty="0" err="1" smtClean="0"/>
              <a:t>“коли</a:t>
            </a:r>
            <a:r>
              <a:rPr lang="uk-UA" dirty="0" smtClean="0"/>
              <a:t> певна особа (1) використовує слова, ідеї чи результати праці, (2) що належать іншому визначеному джерелу чи людині (3) без вказування посилання на джерело, з якого вона була запозичена (4) у ситуації, в якій правомірно очікується вказування авторства оригіналу (5) з метою отримати певну користь, пошану, вигоду, які не обов’язково мають бути грошового характеру</a:t>
            </a:r>
            <a:endParaRPr lang="uk-U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solidFill>
                  <a:srgbClr val="FF0000"/>
                </a:solidFill>
              </a:rPr>
              <a:t>Плагіат</a:t>
            </a:r>
            <a:endParaRPr lang="ru-RU" b="1" dirty="0">
              <a:solidFill>
                <a:srgbClr val="FF0000"/>
              </a:solidFill>
            </a:endParaRPr>
          </a:p>
        </p:txBody>
      </p:sp>
      <p:sp>
        <p:nvSpPr>
          <p:cNvPr id="3" name="Содержимое 2"/>
          <p:cNvSpPr>
            <a:spLocks noGrp="1"/>
          </p:cNvSpPr>
          <p:nvPr>
            <p:ph sz="quarter" idx="1"/>
          </p:nvPr>
        </p:nvSpPr>
        <p:spPr/>
        <p:txBody>
          <a:bodyPr/>
          <a:lstStyle/>
          <a:p>
            <a:pPr>
              <a:buNone/>
            </a:pPr>
            <a:r>
              <a:rPr lang="uk-UA" b="1" dirty="0" smtClean="0"/>
              <a:t>Плагіат </a:t>
            </a:r>
            <a:r>
              <a:rPr lang="uk-UA" dirty="0" smtClean="0"/>
              <a:t>– оприлюднення (опублікування), повністю або частково, чужого твору під іменем особи, яка не є автором цього твору (ст. 50 Закону України «Про авторське право і суміжні права»); привласнення авторства на чужий твір або на чуже відкриття, винахід чи раціоналізаторську пропозицію, а також використання у своїх працях чужого твору без посилання на автора </a:t>
            </a:r>
            <a:r>
              <a:rPr lang="kl-GL" dirty="0" smtClean="0">
                <a:hlinkClick r:id="rId2"/>
              </a:rPr>
              <a:t>https://uk.wikipedia.org/wiki/</a:t>
            </a:r>
            <a:r>
              <a:rPr lang="ru-RU" dirty="0" err="1" smtClean="0">
                <a:hlinkClick r:id="rId2"/>
              </a:rPr>
              <a:t>Плагіат</a:t>
            </a:r>
            <a:r>
              <a:rPr lang="ru-RU" dirty="0" smtClean="0"/>
              <a:t>  </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sz="quarter" idx="1"/>
          </p:nvPr>
        </p:nvPicPr>
        <p:blipFill>
          <a:blip r:embed="rId2"/>
          <a:srcRect/>
          <a:stretch>
            <a:fillRect/>
          </a:stretch>
        </p:blipFill>
        <p:spPr bwMode="auto">
          <a:xfrm>
            <a:off x="500034" y="1571612"/>
            <a:ext cx="8128000" cy="45720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sz="quarter" idx="1"/>
          </p:nvPr>
        </p:nvPicPr>
        <p:blipFill>
          <a:blip r:embed="rId2"/>
          <a:srcRect/>
          <a:stretch>
            <a:fillRect/>
          </a:stretch>
        </p:blipFill>
        <p:spPr bwMode="auto">
          <a:xfrm>
            <a:off x="489744" y="1527175"/>
            <a:ext cx="8128000" cy="45720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pic>
        <p:nvPicPr>
          <p:cNvPr id="4098"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p:cNvPicPr>
            <a:picLocks noGrp="1" noChangeAspect="1" noChangeArrowheads="1"/>
          </p:cNvPicPr>
          <p:nvPr>
            <p:ph sz="quarter" idx="1"/>
          </p:nvPr>
        </p:nvPicPr>
        <p:blipFill>
          <a:blip r:embed="rId2"/>
          <a:srcRect/>
          <a:stretch>
            <a:fillRect/>
          </a:stretch>
        </p:blipFill>
        <p:spPr bwMode="auto">
          <a:xfrm>
            <a:off x="489744" y="1527175"/>
            <a:ext cx="8128000" cy="45720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Використані   джерела</a:t>
            </a:r>
            <a:endParaRPr lang="ru-RU" dirty="0"/>
          </a:p>
        </p:txBody>
      </p:sp>
      <p:sp>
        <p:nvSpPr>
          <p:cNvPr id="3" name="Содержимое 2"/>
          <p:cNvSpPr>
            <a:spLocks noGrp="1"/>
          </p:cNvSpPr>
          <p:nvPr>
            <p:ph sz="quarter" idx="1"/>
          </p:nvPr>
        </p:nvSpPr>
        <p:spPr/>
        <p:txBody>
          <a:bodyPr>
            <a:normAutofit fontScale="92500" lnSpcReduction="10000"/>
          </a:bodyPr>
          <a:lstStyle/>
          <a:p>
            <a:r>
              <a:rPr lang="uk-UA" dirty="0" smtClean="0"/>
              <a:t>Впровадження академічної доброчесності у закладах вищої освіти </a:t>
            </a:r>
            <a:r>
              <a:rPr lang="kl-GL" dirty="0" smtClean="0">
                <a:hlinkClick r:id="rId2"/>
              </a:rPr>
              <a:t>https://youtu.be/NLd4vH6sC9Y</a:t>
            </a:r>
            <a:endParaRPr lang="uk-UA" dirty="0" smtClean="0"/>
          </a:p>
          <a:p>
            <a:r>
              <a:rPr lang="uk-UA" dirty="0" smtClean="0"/>
              <a:t>Розвиток культури академічної доброчесності при підготовці бакалаврів в Україні</a:t>
            </a:r>
          </a:p>
          <a:p>
            <a:r>
              <a:rPr lang="kl-GL" dirty="0" smtClean="0">
                <a:hlinkClick r:id="rId3"/>
              </a:rPr>
              <a:t>https://youtu.be/2v7dsPQq9c0</a:t>
            </a:r>
            <a:r>
              <a:rPr lang="uk-UA" dirty="0" smtClean="0"/>
              <a:t> </a:t>
            </a:r>
          </a:p>
          <a:p>
            <a:r>
              <a:rPr lang="uk-UA" dirty="0" smtClean="0">
                <a:hlinkClick r:id="rId4"/>
              </a:rPr>
              <a:t>Академічна доброчесність у НДУ </a:t>
            </a:r>
            <a:r>
              <a:rPr lang="kl-GL" dirty="0" smtClean="0">
                <a:hlinkClick r:id="rId4"/>
              </a:rPr>
              <a:t>https</a:t>
            </a:r>
            <a:r>
              <a:rPr lang="kl-GL" dirty="0" smtClean="0">
                <a:hlinkClick r:id="rId4"/>
              </a:rPr>
              <a:t>://sites.google.com/view/center-ndu/%D1%80%D0%B5%D0%B7%D1%83%D0%BB%D1%8C%D1%82%D0%B0%D1%82%D0%B8-%</a:t>
            </a:r>
            <a:r>
              <a:rPr lang="kl-GL" dirty="0" smtClean="0">
                <a:hlinkClick r:id="rId4"/>
              </a:rPr>
              <a:t>D0%BE%D0%BF%D0%B8%D1%82%D1%83%D0%B2%D0%B0%D0%BD%D1%8C</a:t>
            </a:r>
            <a:r>
              <a:rPr lang="ru-RU" dirty="0" smtClean="0"/>
              <a:t> </a:t>
            </a:r>
            <a:r>
              <a:rPr lang="uk-UA" dirty="0" smtClean="0"/>
              <a:t> </a:t>
            </a:r>
            <a:endParaRPr lang="ru-RU" dirty="0" smtClean="0"/>
          </a:p>
          <a:p>
            <a:r>
              <a:rPr lang="uk-UA" dirty="0" smtClean="0"/>
              <a:t> </a:t>
            </a:r>
            <a:endParaRPr lang="ru-RU" dirty="0" smtClean="0"/>
          </a:p>
          <a:p>
            <a:endParaRPr lang="uk-UA" dirty="0" smtClean="0"/>
          </a:p>
          <a:p>
            <a:endParaRPr lang="ru-RU"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rgbClr val="FF0000"/>
                </a:solidFill>
              </a:rPr>
              <a:t>Поняття академічної доброчесності</a:t>
            </a:r>
            <a:endParaRPr lang="uk-UA" dirty="0">
              <a:solidFill>
                <a:srgbClr val="FF0000"/>
              </a:solidFill>
            </a:endParaRPr>
          </a:p>
        </p:txBody>
      </p:sp>
      <p:sp>
        <p:nvSpPr>
          <p:cNvPr id="3" name="Содержимое 2"/>
          <p:cNvSpPr>
            <a:spLocks noGrp="1"/>
          </p:cNvSpPr>
          <p:nvPr>
            <p:ph sz="quarter" idx="1"/>
          </p:nvPr>
        </p:nvSpPr>
        <p:spPr/>
        <p:txBody>
          <a:bodyPr/>
          <a:lstStyle/>
          <a:p>
            <a:pPr algn="ctr">
              <a:buNone/>
            </a:pPr>
            <a:r>
              <a:rPr lang="ru-RU" dirty="0" smtClean="0"/>
              <a:t> АКАДЕМІЧНА ДОБРОЧЕСНІСТЬ </a:t>
            </a:r>
          </a:p>
          <a:p>
            <a:r>
              <a:rPr lang="uk-UA" dirty="0" smtClean="0"/>
              <a:t> кодекс честі навчального закладу </a:t>
            </a:r>
          </a:p>
          <a:p>
            <a:r>
              <a:rPr lang="uk-UA" dirty="0" smtClean="0"/>
              <a:t> антикорупційні заходи </a:t>
            </a:r>
          </a:p>
          <a:p>
            <a:r>
              <a:rPr lang="uk-UA" dirty="0" smtClean="0"/>
              <a:t> етичні норми академічного середовища</a:t>
            </a:r>
          </a:p>
          <a:p>
            <a:r>
              <a:rPr lang="uk-UA" dirty="0" smtClean="0"/>
              <a:t>  високий рівень внутрішньої культури та свідомості </a:t>
            </a:r>
          </a:p>
          <a:p>
            <a:r>
              <a:rPr lang="uk-UA" dirty="0" smtClean="0"/>
              <a:t> повага до наукового дослідження </a:t>
            </a:r>
          </a:p>
          <a:p>
            <a:r>
              <a:rPr lang="uk-UA" dirty="0" smtClean="0"/>
              <a:t> боротьба з плагіатом</a:t>
            </a:r>
            <a:endParaRPr lang="uk-U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1271574"/>
          </a:xfrm>
        </p:spPr>
        <p:txBody>
          <a:bodyPr>
            <a:normAutofit fontScale="90000"/>
          </a:bodyPr>
          <a:lstStyle/>
          <a:p>
            <a:r>
              <a:rPr lang="uk-UA" dirty="0" smtClean="0">
                <a:solidFill>
                  <a:schemeClr val="tx1"/>
                </a:solidFill>
              </a:rPr>
              <a:t>Основні чинники, які визначають мотивацію студентів до академічного </a:t>
            </a:r>
            <a:r>
              <a:rPr lang="uk-UA" dirty="0" smtClean="0">
                <a:solidFill>
                  <a:schemeClr val="tx1"/>
                </a:solidFill>
              </a:rPr>
              <a:t>шахрайства</a:t>
            </a:r>
            <a:r>
              <a:rPr lang="uk-UA" dirty="0" smtClean="0"/>
              <a:t>. </a:t>
            </a:r>
            <a:r>
              <a:rPr lang="uk-UA" dirty="0" smtClean="0"/>
              <a:t/>
            </a:r>
            <a:br>
              <a:rPr lang="uk-UA" dirty="0" smtClean="0"/>
            </a:br>
            <a:endParaRPr lang="ru-RU" dirty="0"/>
          </a:p>
        </p:txBody>
      </p:sp>
      <p:sp>
        <p:nvSpPr>
          <p:cNvPr id="3" name="Содержимое 2"/>
          <p:cNvSpPr>
            <a:spLocks noGrp="1"/>
          </p:cNvSpPr>
          <p:nvPr>
            <p:ph sz="quarter" idx="1"/>
          </p:nvPr>
        </p:nvSpPr>
        <p:spPr>
          <a:xfrm>
            <a:off x="301752" y="1714488"/>
            <a:ext cx="8503920" cy="4384560"/>
          </a:xfrm>
        </p:spPr>
        <p:txBody>
          <a:bodyPr>
            <a:normAutofit lnSpcReduction="10000"/>
          </a:bodyPr>
          <a:lstStyle/>
          <a:p>
            <a:r>
              <a:rPr lang="uk-UA" dirty="0" smtClean="0"/>
              <a:t>Велика кількість письмових робіт протягом вивчення різних навчальних дисциплін;</a:t>
            </a:r>
          </a:p>
          <a:p>
            <a:r>
              <a:rPr lang="uk-UA" dirty="0" smtClean="0"/>
              <a:t>Відсутність розуміння необхідності й мети написання таких робіт;</a:t>
            </a:r>
          </a:p>
          <a:p>
            <a:r>
              <a:rPr lang="uk-UA" dirty="0" smtClean="0"/>
              <a:t>Звичка так виконувати роботи, яка йде від навчання у школі;</a:t>
            </a:r>
          </a:p>
          <a:p>
            <a:r>
              <a:rPr lang="uk-UA" dirty="0" smtClean="0"/>
              <a:t>Нейтральне ставлення викладачів до плагіату;</a:t>
            </a:r>
          </a:p>
          <a:p>
            <a:r>
              <a:rPr lang="uk-UA" dirty="0" smtClean="0"/>
              <a:t>Низький рівень професіоналізму викладача, який не пояснює логіку самостійного написання наукової   роботи</a:t>
            </a: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smtClean="0">
                <a:solidFill>
                  <a:schemeClr val="tx1"/>
                </a:solidFill>
              </a:rPr>
              <a:t>КОДЕКС ЧЕСТІ (АКАДЕМІЧНА СИСТЕМА ЧЕСТІ)</a:t>
            </a:r>
            <a:endParaRPr lang="ru-RU" sz="3200" b="1" dirty="0">
              <a:solidFill>
                <a:schemeClr val="tx1"/>
              </a:solidFill>
            </a:endParaRPr>
          </a:p>
        </p:txBody>
      </p:sp>
      <p:sp>
        <p:nvSpPr>
          <p:cNvPr id="3" name="Содержимое 2"/>
          <p:cNvSpPr>
            <a:spLocks noGrp="1"/>
          </p:cNvSpPr>
          <p:nvPr>
            <p:ph sz="quarter" idx="1"/>
          </p:nvPr>
        </p:nvSpPr>
        <p:spPr/>
        <p:txBody>
          <a:bodyPr/>
          <a:lstStyle/>
          <a:p>
            <a:pPr>
              <a:lnSpc>
                <a:spcPct val="150000"/>
              </a:lnSpc>
              <a:buNone/>
            </a:pPr>
            <a:r>
              <a:rPr lang="uk-UA" dirty="0" smtClean="0"/>
              <a:t>Набір правил та положень, етичних принципів, за якими повинна жити академічна спільнота. Відповідно до цих ідей визначається припустима та неприпустима поведінка в академічному середовищі</a:t>
            </a:r>
            <a:endParaRPr lang="uk-U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800" b="1" dirty="0" smtClean="0">
                <a:solidFill>
                  <a:schemeClr val="tx1"/>
                </a:solidFill>
              </a:rPr>
              <a:t>Академічна доброчесність  у НДУ імені Миколи Гоголя</a:t>
            </a:r>
            <a:endParaRPr lang="ru-RU" sz="2800" b="1" dirty="0">
              <a:solidFill>
                <a:schemeClr val="tx1"/>
              </a:solidFill>
            </a:endParaRPr>
          </a:p>
        </p:txBody>
      </p:sp>
      <p:sp>
        <p:nvSpPr>
          <p:cNvPr id="5" name="Содержимое 4"/>
          <p:cNvSpPr>
            <a:spLocks noGrp="1"/>
          </p:cNvSpPr>
          <p:nvPr>
            <p:ph sz="quarter" idx="1"/>
          </p:nvPr>
        </p:nvSpPr>
        <p:spPr/>
        <p:txBody>
          <a:bodyPr>
            <a:normAutofit fontScale="47500" lnSpcReduction="20000"/>
          </a:bodyPr>
          <a:lstStyle/>
          <a:p>
            <a:pPr>
              <a:buNone/>
            </a:pPr>
            <a:r>
              <a:rPr lang="uk-UA" sz="3600" dirty="0" smtClean="0"/>
              <a:t>Інструментом для виявлення запозичень є програмно-технічні засоби (сервіси) з перевірки наукових, науково-методичних, дипломних та навчальних робіт. Для підвищення об’єктивності перевірки унікальності роботи та виявлення плагіату може застосовуватися дві програми пошуку.</a:t>
            </a:r>
          </a:p>
          <a:p>
            <a:pPr>
              <a:buNone/>
            </a:pPr>
            <a:r>
              <a:rPr lang="uk-UA" sz="3600" dirty="0" smtClean="0"/>
              <a:t>Відповідальні за впровадження та виконання:</a:t>
            </a:r>
          </a:p>
          <a:p>
            <a:r>
              <a:rPr lang="uk-UA" sz="3600" dirty="0" smtClean="0"/>
              <a:t>науково-педагогічні працівники (дотримання політики академічної доброчесності),</a:t>
            </a:r>
          </a:p>
          <a:p>
            <a:r>
              <a:rPr lang="uk-UA" sz="3600" dirty="0" smtClean="0"/>
              <a:t>завідувачі кафедр (організація внутрішнього моніторингу академічної доброчесності),</a:t>
            </a:r>
          </a:p>
          <a:p>
            <a:r>
              <a:rPr lang="uk-UA" sz="3600" dirty="0" smtClean="0"/>
              <a:t>навчально-методичний відділ (забезпечення перевірки «</a:t>
            </a:r>
            <a:r>
              <a:rPr lang="uk-UA" sz="3600" dirty="0" err="1" smtClean="0"/>
              <a:t>антиплагіат</a:t>
            </a:r>
            <a:r>
              <a:rPr lang="uk-UA" sz="3600" dirty="0" smtClean="0"/>
              <a:t>»).</a:t>
            </a:r>
          </a:p>
          <a:p>
            <a:r>
              <a:rPr lang="uk-UA" sz="3600" dirty="0" smtClean="0"/>
              <a:t>проректор з наукової роботи та міжнародних зв’язків (загальне керівництвом процесом дотримання політики академічної доброчесності).</a:t>
            </a:r>
          </a:p>
          <a:p>
            <a:pPr>
              <a:buNone/>
            </a:pPr>
            <a:r>
              <a:rPr lang="uk-UA" sz="3600" dirty="0" smtClean="0"/>
              <a:t>Відповідальність науково-педагогічних, наукових та інших працівників Університету за академічний плагіат визначається їхніми посадовими інструкціями та Правилами внутрішнього розпорядку Університету</a:t>
            </a:r>
            <a:r>
              <a:rPr lang="ru-RU" dirty="0" smtClean="0"/>
              <a:t>.</a:t>
            </a:r>
          </a:p>
          <a:p>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3600" b="1" dirty="0" smtClean="0">
                <a:solidFill>
                  <a:schemeClr val="tx1"/>
                </a:solidFill>
              </a:rPr>
              <a:t>Академічна доброчесність  у НДУ імені Миколи Гоголя</a:t>
            </a:r>
            <a:endParaRPr lang="ru-RU" dirty="0"/>
          </a:p>
        </p:txBody>
      </p:sp>
      <p:sp>
        <p:nvSpPr>
          <p:cNvPr id="3" name="Содержимое 2"/>
          <p:cNvSpPr>
            <a:spLocks noGrp="1"/>
          </p:cNvSpPr>
          <p:nvPr>
            <p:ph sz="quarter" idx="1"/>
          </p:nvPr>
        </p:nvSpPr>
        <p:spPr/>
        <p:txBody>
          <a:bodyPr/>
          <a:lstStyle/>
          <a:p>
            <a:r>
              <a:rPr lang="kl-GL" dirty="0" smtClean="0">
                <a:hlinkClick r:id="rId2"/>
              </a:rPr>
              <a:t>https://sites.google.com/view/center-ndu/%D1%80%D0%B5%D0%B7%D1%83%D0%BB%D1%8C%D1%82%D0%B0%D1%82%D0%B8-%D0%BE%D0%BF%D0%B8%D1%82%D1%83%D0%B2%D0%B0%D0%BD%D1%8C</a:t>
            </a:r>
            <a:r>
              <a:rPr lang="uk-UA" dirty="0" smtClean="0"/>
              <a:t> </a:t>
            </a: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3600" b="1" dirty="0" smtClean="0">
                <a:solidFill>
                  <a:schemeClr val="tx1"/>
                </a:solidFill>
              </a:rPr>
              <a:t>Академічна доброчесність  у НДУ імені Миколи Гоголя</a:t>
            </a:r>
            <a:endParaRPr lang="ru-RU" dirty="0"/>
          </a:p>
        </p:txBody>
      </p:sp>
      <p:sp>
        <p:nvSpPr>
          <p:cNvPr id="3" name="Содержимое 2"/>
          <p:cNvSpPr>
            <a:spLocks noGrp="1"/>
          </p:cNvSpPr>
          <p:nvPr>
            <p:ph sz="quarter" idx="1"/>
          </p:nvPr>
        </p:nvSpPr>
        <p:spPr/>
        <p:txBody>
          <a:bodyPr/>
          <a:lstStyle/>
          <a:p>
            <a:endParaRPr lang="ru-RU" dirty="0"/>
          </a:p>
        </p:txBody>
      </p:sp>
      <p:pic>
        <p:nvPicPr>
          <p:cNvPr id="4" name="Picture 2"/>
          <p:cNvPicPr>
            <a:picLocks noChangeAspect="1" noChangeArrowheads="1"/>
          </p:cNvPicPr>
          <p:nvPr/>
        </p:nvPicPr>
        <p:blipFill>
          <a:blip r:embed="rId2"/>
          <a:srcRect/>
          <a:stretch>
            <a:fillRect/>
          </a:stretch>
        </p:blipFill>
        <p:spPr bwMode="auto">
          <a:xfrm>
            <a:off x="428596" y="1643050"/>
            <a:ext cx="8128000" cy="45720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3600" b="1" dirty="0" smtClean="0">
                <a:solidFill>
                  <a:schemeClr val="tx1"/>
                </a:solidFill>
              </a:rPr>
              <a:t>Академічна доброчесність  у НДУ імені Миколи Гоголя</a:t>
            </a:r>
            <a:endParaRPr lang="ru-RU" dirty="0"/>
          </a:p>
        </p:txBody>
      </p:sp>
      <p:sp>
        <p:nvSpPr>
          <p:cNvPr id="3" name="Содержимое 2"/>
          <p:cNvSpPr>
            <a:spLocks noGrp="1"/>
          </p:cNvSpPr>
          <p:nvPr>
            <p:ph sz="quarter" idx="1"/>
          </p:nvPr>
        </p:nvSpPr>
        <p:spPr/>
        <p:txBody>
          <a:bodyPr>
            <a:normAutofit fontScale="77500" lnSpcReduction="20000"/>
          </a:bodyPr>
          <a:lstStyle/>
          <a:p>
            <a:r>
              <a:rPr lang="kl-GL" dirty="0" smtClean="0">
                <a:hlinkClick r:id="rId2"/>
              </a:rPr>
              <a:t>Advego Plagiatus</a:t>
            </a:r>
            <a:r>
              <a:rPr lang="kl-GL" dirty="0" smtClean="0"/>
              <a:t> – </a:t>
            </a:r>
            <a:r>
              <a:rPr lang="ru-RU" dirty="0" smtClean="0"/>
              <a:t>одна </a:t>
            </a:r>
            <a:r>
              <a:rPr lang="ru-RU" dirty="0" err="1" smtClean="0"/>
              <a:t>з</a:t>
            </a:r>
            <a:r>
              <a:rPr lang="ru-RU" dirty="0" smtClean="0"/>
              <a:t> </a:t>
            </a:r>
            <a:r>
              <a:rPr lang="ru-RU" dirty="0" err="1" smtClean="0"/>
              <a:t>кращих</a:t>
            </a:r>
            <a:r>
              <a:rPr lang="ru-RU" dirty="0" smtClean="0"/>
              <a:t> </a:t>
            </a:r>
            <a:r>
              <a:rPr lang="ru-RU" dirty="0" err="1" smtClean="0"/>
              <a:t>і</a:t>
            </a:r>
            <a:r>
              <a:rPr lang="ru-RU" dirty="0" smtClean="0"/>
              <a:t> </a:t>
            </a:r>
            <a:r>
              <a:rPr lang="ru-RU" dirty="0" err="1" smtClean="0"/>
              <a:t>найшвидших</a:t>
            </a:r>
            <a:r>
              <a:rPr lang="ru-RU" dirty="0" smtClean="0"/>
              <a:t> </a:t>
            </a:r>
            <a:r>
              <a:rPr lang="ru-RU" dirty="0" err="1" smtClean="0"/>
              <a:t>програм</a:t>
            </a:r>
            <a:r>
              <a:rPr lang="ru-RU" dirty="0" smtClean="0"/>
              <a:t> для </a:t>
            </a:r>
            <a:r>
              <a:rPr lang="ru-RU" dirty="0" err="1" smtClean="0"/>
              <a:t>перевірки</a:t>
            </a:r>
            <a:r>
              <a:rPr lang="ru-RU" dirty="0" smtClean="0"/>
              <a:t> </a:t>
            </a:r>
            <a:r>
              <a:rPr lang="ru-RU" dirty="0" err="1" smtClean="0"/>
              <a:t>будь-яких</a:t>
            </a:r>
            <a:r>
              <a:rPr lang="ru-RU" dirty="0" smtClean="0"/>
              <a:t> </a:t>
            </a:r>
            <a:r>
              <a:rPr lang="ru-RU" dirty="0" err="1" smtClean="0"/>
              <a:t>текстів</a:t>
            </a:r>
            <a:r>
              <a:rPr lang="ru-RU" dirty="0" smtClean="0"/>
              <a:t> на </a:t>
            </a:r>
            <a:r>
              <a:rPr lang="ru-RU" dirty="0" err="1" smtClean="0"/>
              <a:t>унікальність</a:t>
            </a:r>
            <a:r>
              <a:rPr lang="ru-RU" dirty="0" smtClean="0"/>
              <a:t>. Для </a:t>
            </a:r>
            <a:r>
              <a:rPr lang="ru-RU" dirty="0" err="1" smtClean="0"/>
              <a:t>перевірки</a:t>
            </a:r>
            <a:r>
              <a:rPr lang="ru-RU" dirty="0" smtClean="0"/>
              <a:t> тексту </a:t>
            </a:r>
            <a:r>
              <a:rPr lang="ru-RU" dirty="0" err="1" smtClean="0"/>
              <a:t>його</a:t>
            </a:r>
            <a:r>
              <a:rPr lang="ru-RU" dirty="0" smtClean="0"/>
              <a:t> </a:t>
            </a:r>
            <a:r>
              <a:rPr lang="ru-RU" dirty="0" err="1" smtClean="0"/>
              <a:t>необхідно</a:t>
            </a:r>
            <a:r>
              <a:rPr lang="ru-RU" dirty="0" smtClean="0"/>
              <a:t> </a:t>
            </a:r>
            <a:r>
              <a:rPr lang="ru-RU" dirty="0" err="1" smtClean="0"/>
              <a:t>скопіювати</a:t>
            </a:r>
            <a:r>
              <a:rPr lang="ru-RU" dirty="0" smtClean="0"/>
              <a:t> у </a:t>
            </a:r>
            <a:r>
              <a:rPr lang="ru-RU" dirty="0" err="1" smtClean="0"/>
              <a:t>вікно</a:t>
            </a:r>
            <a:r>
              <a:rPr lang="ru-RU" dirty="0" smtClean="0"/>
              <a:t> </a:t>
            </a:r>
            <a:r>
              <a:rPr lang="ru-RU" dirty="0" err="1" smtClean="0"/>
              <a:t>з</a:t>
            </a:r>
            <a:r>
              <a:rPr lang="ru-RU" dirty="0" smtClean="0"/>
              <a:t> </a:t>
            </a:r>
            <a:r>
              <a:rPr lang="ru-RU" dirty="0" err="1" smtClean="0"/>
              <a:t>програмою</a:t>
            </a:r>
            <a:r>
              <a:rPr lang="ru-RU" dirty="0" smtClean="0"/>
              <a:t> </a:t>
            </a:r>
            <a:r>
              <a:rPr lang="ru-RU" dirty="0" err="1" smtClean="0"/>
              <a:t>і</a:t>
            </a:r>
            <a:r>
              <a:rPr lang="ru-RU" dirty="0" smtClean="0"/>
              <a:t> </a:t>
            </a:r>
            <a:r>
              <a:rPr lang="ru-RU" dirty="0" err="1" smtClean="0"/>
              <a:t>натиснути</a:t>
            </a:r>
            <a:r>
              <a:rPr lang="ru-RU" dirty="0" smtClean="0"/>
              <a:t> кнопку </a:t>
            </a:r>
            <a:r>
              <a:rPr lang="ru-RU" dirty="0" err="1" smtClean="0"/>
              <a:t>перевірки</a:t>
            </a:r>
            <a:r>
              <a:rPr lang="ru-RU" dirty="0" smtClean="0"/>
              <a:t>. </a:t>
            </a:r>
            <a:r>
              <a:rPr lang="ru-RU" dirty="0" err="1" smtClean="0"/>
              <a:t>Сайти</a:t>
            </a:r>
            <a:r>
              <a:rPr lang="ru-RU" dirty="0" smtClean="0"/>
              <a:t>, де </a:t>
            </a:r>
            <a:r>
              <a:rPr lang="ru-RU" dirty="0" err="1" smtClean="0"/>
              <a:t>знайшлися</a:t>
            </a:r>
            <a:r>
              <a:rPr lang="ru-RU" dirty="0" smtClean="0"/>
              <a:t> </a:t>
            </a:r>
            <a:r>
              <a:rPr lang="ru-RU" dirty="0" err="1" smtClean="0"/>
              <a:t>такі</a:t>
            </a:r>
            <a:r>
              <a:rPr lang="ru-RU" dirty="0" smtClean="0"/>
              <a:t> ж </a:t>
            </a:r>
            <a:r>
              <a:rPr lang="ru-RU" dirty="0" err="1" smtClean="0"/>
              <a:t>матеріали</a:t>
            </a:r>
            <a:r>
              <a:rPr lang="ru-RU" dirty="0" smtClean="0"/>
              <a:t> тексту, </a:t>
            </a:r>
            <a:r>
              <a:rPr lang="ru-RU" dirty="0" err="1" smtClean="0"/>
              <a:t>будуть</a:t>
            </a:r>
            <a:r>
              <a:rPr lang="ru-RU" dirty="0" smtClean="0"/>
              <a:t> </a:t>
            </a:r>
            <a:r>
              <a:rPr lang="ru-RU" dirty="0" err="1" smtClean="0"/>
              <a:t>відображатися</a:t>
            </a:r>
            <a:r>
              <a:rPr lang="ru-RU" dirty="0" smtClean="0"/>
              <a:t> в </a:t>
            </a:r>
            <a:r>
              <a:rPr lang="ru-RU" dirty="0" err="1" smtClean="0"/>
              <a:t>нижньому</a:t>
            </a:r>
            <a:r>
              <a:rPr lang="ru-RU" dirty="0" smtClean="0"/>
              <a:t> </a:t>
            </a:r>
            <a:r>
              <a:rPr lang="ru-RU" dirty="0" err="1" smtClean="0"/>
              <a:t>вікні</a:t>
            </a:r>
            <a:r>
              <a:rPr lang="ru-RU" dirty="0" smtClean="0"/>
              <a:t> </a:t>
            </a:r>
            <a:r>
              <a:rPr lang="ru-RU" dirty="0" err="1" smtClean="0"/>
              <a:t>програми</a:t>
            </a:r>
            <a:r>
              <a:rPr lang="ru-RU" dirty="0" smtClean="0"/>
              <a:t>.</a:t>
            </a:r>
          </a:p>
          <a:p>
            <a:r>
              <a:rPr lang="kl-GL" dirty="0" smtClean="0">
                <a:hlinkClick r:id="rId3"/>
              </a:rPr>
              <a:t>Etxt Antiplagiat</a:t>
            </a:r>
            <a:r>
              <a:rPr lang="kl-GL" dirty="0" smtClean="0"/>
              <a:t> – </a:t>
            </a:r>
            <a:r>
              <a:rPr lang="ru-RU" dirty="0" smtClean="0"/>
              <a:t>аналог </a:t>
            </a:r>
            <a:r>
              <a:rPr lang="kl-GL" dirty="0" smtClean="0"/>
              <a:t>Advego Plagiatus. </a:t>
            </a:r>
            <a:r>
              <a:rPr lang="ru-RU" dirty="0" err="1" smtClean="0"/>
              <a:t>Перевірка</a:t>
            </a:r>
            <a:r>
              <a:rPr lang="ru-RU" dirty="0" smtClean="0"/>
              <a:t> тексту </a:t>
            </a:r>
            <a:r>
              <a:rPr lang="ru-RU" dirty="0" err="1" smtClean="0"/>
              <a:t>триває</a:t>
            </a:r>
            <a:r>
              <a:rPr lang="ru-RU" dirty="0" smtClean="0"/>
              <a:t> </a:t>
            </a:r>
            <a:r>
              <a:rPr lang="ru-RU" dirty="0" err="1" smtClean="0"/>
              <a:t>довше</a:t>
            </a:r>
            <a:r>
              <a:rPr lang="ru-RU" dirty="0" smtClean="0"/>
              <a:t> </a:t>
            </a:r>
            <a:r>
              <a:rPr lang="ru-RU" dirty="0" err="1" smtClean="0"/>
              <a:t>і</a:t>
            </a:r>
            <a:r>
              <a:rPr lang="ru-RU" dirty="0" smtClean="0"/>
              <a:t> </a:t>
            </a:r>
            <a:r>
              <a:rPr lang="ru-RU" dirty="0" err="1" smtClean="0"/>
              <a:t>перевіряється</a:t>
            </a:r>
            <a:r>
              <a:rPr lang="ru-RU" dirty="0" smtClean="0"/>
              <a:t> </a:t>
            </a:r>
            <a:r>
              <a:rPr lang="ru-RU" dirty="0" err="1" smtClean="0"/>
              <a:t>він</a:t>
            </a:r>
            <a:r>
              <a:rPr lang="ru-RU" dirty="0" smtClean="0"/>
              <a:t> </a:t>
            </a:r>
            <a:r>
              <a:rPr lang="ru-RU" dirty="0" err="1" smtClean="0"/>
              <a:t>більш</a:t>
            </a:r>
            <a:r>
              <a:rPr lang="ru-RU" dirty="0" smtClean="0"/>
              <a:t> </a:t>
            </a:r>
            <a:r>
              <a:rPr lang="ru-RU" dirty="0" err="1" smtClean="0"/>
              <a:t>ретельніше</a:t>
            </a:r>
            <a:r>
              <a:rPr lang="ru-RU" dirty="0" smtClean="0"/>
              <a:t>. </a:t>
            </a:r>
            <a:r>
              <a:rPr lang="ru-RU" dirty="0" err="1" smtClean="0"/>
              <a:t>Відсоток</a:t>
            </a:r>
            <a:r>
              <a:rPr lang="ru-RU" dirty="0" smtClean="0"/>
              <a:t> </a:t>
            </a:r>
            <a:r>
              <a:rPr lang="ru-RU" dirty="0" err="1" smtClean="0"/>
              <a:t>унікальності</a:t>
            </a:r>
            <a:r>
              <a:rPr lang="ru-RU" dirty="0" smtClean="0"/>
              <a:t> тексту </a:t>
            </a:r>
            <a:r>
              <a:rPr lang="ru-RU" dirty="0" err="1" smtClean="0"/>
              <a:t>нижче</a:t>
            </a:r>
            <a:r>
              <a:rPr lang="ru-RU" dirty="0" smtClean="0"/>
              <a:t>, </a:t>
            </a:r>
            <a:r>
              <a:rPr lang="ru-RU" dirty="0" err="1" smtClean="0"/>
              <a:t>ніж</a:t>
            </a:r>
            <a:r>
              <a:rPr lang="ru-RU" dirty="0" smtClean="0"/>
              <a:t> у </a:t>
            </a:r>
            <a:r>
              <a:rPr lang="ru-RU" dirty="0" err="1" smtClean="0"/>
              <a:t>багатьох</a:t>
            </a:r>
            <a:r>
              <a:rPr lang="ru-RU" dirty="0" smtClean="0"/>
              <a:t> </a:t>
            </a:r>
            <a:r>
              <a:rPr lang="ru-RU" dirty="0" err="1" smtClean="0"/>
              <a:t>інших</a:t>
            </a:r>
            <a:r>
              <a:rPr lang="ru-RU" dirty="0" smtClean="0"/>
              <a:t> </a:t>
            </a:r>
            <a:r>
              <a:rPr lang="ru-RU" dirty="0" err="1" smtClean="0"/>
              <a:t>сервісах</a:t>
            </a:r>
            <a:r>
              <a:rPr lang="ru-RU" dirty="0" smtClean="0"/>
              <a:t>. </a:t>
            </a:r>
            <a:r>
              <a:rPr lang="ru-RU" dirty="0" err="1" smtClean="0"/>
              <a:t>Користуватися</a:t>
            </a:r>
            <a:r>
              <a:rPr lang="ru-RU" dirty="0" smtClean="0"/>
              <a:t> </a:t>
            </a:r>
            <a:r>
              <a:rPr lang="ru-RU" dirty="0" err="1" smtClean="0"/>
              <a:t>програмою</a:t>
            </a:r>
            <a:r>
              <a:rPr lang="ru-RU" dirty="0" smtClean="0"/>
              <a:t> просто: </a:t>
            </a:r>
            <a:r>
              <a:rPr lang="ru-RU" dirty="0" err="1" smtClean="0"/>
              <a:t>спочатку</a:t>
            </a:r>
            <a:r>
              <a:rPr lang="ru-RU" dirty="0" smtClean="0"/>
              <a:t> </a:t>
            </a:r>
            <a:r>
              <a:rPr lang="ru-RU" dirty="0" err="1" smtClean="0"/>
              <a:t>потрібно</a:t>
            </a:r>
            <a:r>
              <a:rPr lang="ru-RU" dirty="0" smtClean="0"/>
              <a:t> </a:t>
            </a:r>
            <a:r>
              <a:rPr lang="ru-RU" dirty="0" err="1" smtClean="0"/>
              <a:t>скопіювати</a:t>
            </a:r>
            <a:r>
              <a:rPr lang="ru-RU" dirty="0" smtClean="0"/>
              <a:t> текст у </a:t>
            </a:r>
            <a:r>
              <a:rPr lang="ru-RU" dirty="0" err="1" smtClean="0"/>
              <a:t>вікно</a:t>
            </a:r>
            <a:r>
              <a:rPr lang="ru-RU" dirty="0" smtClean="0"/>
              <a:t>, </a:t>
            </a:r>
            <a:r>
              <a:rPr lang="ru-RU" dirty="0" err="1" smtClean="0"/>
              <a:t>потім</a:t>
            </a:r>
            <a:r>
              <a:rPr lang="ru-RU" dirty="0" smtClean="0"/>
              <a:t> </a:t>
            </a:r>
            <a:r>
              <a:rPr lang="ru-RU" dirty="0" err="1" smtClean="0"/>
              <a:t>натиснути</a:t>
            </a:r>
            <a:r>
              <a:rPr lang="ru-RU" dirty="0" smtClean="0"/>
              <a:t> кнопку </a:t>
            </a:r>
            <a:r>
              <a:rPr lang="ru-RU" dirty="0" err="1" smtClean="0"/>
              <a:t>перевірки</a:t>
            </a:r>
            <a:r>
              <a:rPr lang="ru-RU" dirty="0" smtClean="0"/>
              <a:t>. </a:t>
            </a:r>
            <a:r>
              <a:rPr lang="ru-RU" dirty="0" err="1" smtClean="0"/>
              <a:t>Протягом</a:t>
            </a:r>
            <a:r>
              <a:rPr lang="ru-RU" dirty="0" smtClean="0"/>
              <a:t> </a:t>
            </a:r>
            <a:r>
              <a:rPr lang="ru-RU" dirty="0" err="1" smtClean="0"/>
              <a:t>декількох</a:t>
            </a:r>
            <a:r>
              <a:rPr lang="ru-RU" dirty="0" smtClean="0"/>
              <a:t> секунд </a:t>
            </a:r>
            <a:r>
              <a:rPr lang="ru-RU" dirty="0" err="1" smtClean="0"/>
              <a:t>програма</a:t>
            </a:r>
            <a:r>
              <a:rPr lang="ru-RU" dirty="0" smtClean="0"/>
              <a:t> </a:t>
            </a:r>
            <a:r>
              <a:rPr lang="ru-RU" dirty="0" err="1" smtClean="0"/>
              <a:t>надасть</a:t>
            </a:r>
            <a:r>
              <a:rPr lang="ru-RU" dirty="0" smtClean="0"/>
              <a:t> результат.</a:t>
            </a:r>
          </a:p>
          <a:p>
            <a:r>
              <a:rPr lang="kl-GL" dirty="0" smtClean="0">
                <a:hlinkClick r:id="rId4"/>
              </a:rPr>
              <a:t>Plagiarisma</a:t>
            </a:r>
            <a:r>
              <a:rPr lang="kl-GL" b="1" dirty="0" smtClean="0"/>
              <a:t> </a:t>
            </a:r>
            <a:r>
              <a:rPr lang="kl-GL" dirty="0" smtClean="0"/>
              <a:t>–</a:t>
            </a:r>
            <a:r>
              <a:rPr lang="kl-GL" b="1" dirty="0" smtClean="0"/>
              <a:t> </a:t>
            </a:r>
            <a:r>
              <a:rPr lang="ru-RU" dirty="0" smtClean="0"/>
              <a:t>платформа, </a:t>
            </a:r>
            <a:r>
              <a:rPr lang="ru-RU" dirty="0" err="1" smtClean="0"/>
              <a:t>що</a:t>
            </a:r>
            <a:r>
              <a:rPr lang="ru-RU" dirty="0" smtClean="0"/>
              <a:t> </a:t>
            </a:r>
            <a:r>
              <a:rPr lang="ru-RU" dirty="0" err="1" smtClean="0"/>
              <a:t>дозволяє</a:t>
            </a:r>
            <a:r>
              <a:rPr lang="ru-RU" dirty="0" smtClean="0"/>
              <a:t> </a:t>
            </a:r>
            <a:r>
              <a:rPr lang="ru-RU" dirty="0" err="1" smtClean="0"/>
              <a:t>перевіряти</a:t>
            </a:r>
            <a:r>
              <a:rPr lang="ru-RU" dirty="0" smtClean="0"/>
              <a:t> </a:t>
            </a:r>
            <a:r>
              <a:rPr lang="ru-RU" dirty="0" err="1" smtClean="0"/>
              <a:t>тексти</a:t>
            </a:r>
            <a:r>
              <a:rPr lang="ru-RU" dirty="0" smtClean="0"/>
              <a:t> та </a:t>
            </a:r>
            <a:r>
              <a:rPr lang="ru-RU" dirty="0" err="1" smtClean="0"/>
              <a:t>виявляти</a:t>
            </a:r>
            <a:r>
              <a:rPr lang="ru-RU" dirty="0" smtClean="0"/>
              <a:t> </a:t>
            </a:r>
            <a:r>
              <a:rPr lang="ru-RU" dirty="0" err="1" smtClean="0"/>
              <a:t>збіги</a:t>
            </a:r>
            <a:r>
              <a:rPr lang="ru-RU" dirty="0" smtClean="0"/>
              <a:t> в </a:t>
            </a:r>
            <a:r>
              <a:rPr lang="kl-GL" dirty="0" smtClean="0"/>
              <a:t>Google </a:t>
            </a:r>
            <a:r>
              <a:rPr lang="ru-RU" dirty="0" err="1" smtClean="0"/>
              <a:t>і</a:t>
            </a:r>
            <a:r>
              <a:rPr lang="ru-RU" dirty="0" smtClean="0"/>
              <a:t> </a:t>
            </a:r>
            <a:r>
              <a:rPr lang="kl-GL" dirty="0" smtClean="0"/>
              <a:t>Yahoo! </a:t>
            </a:r>
            <a:r>
              <a:rPr lang="ru-RU" dirty="0" smtClean="0"/>
              <a:t>Вона </a:t>
            </a:r>
            <a:r>
              <a:rPr lang="ru-RU" dirty="0" err="1" smtClean="0"/>
              <a:t>є</a:t>
            </a:r>
            <a:r>
              <a:rPr lang="ru-RU" dirty="0" smtClean="0"/>
              <a:t> </a:t>
            </a:r>
            <a:r>
              <a:rPr lang="ru-RU" dirty="0" err="1" smtClean="0"/>
              <a:t>безкоштовною</a:t>
            </a:r>
            <a:r>
              <a:rPr lang="ru-RU" dirty="0" smtClean="0"/>
              <a:t>, </a:t>
            </a:r>
            <a:r>
              <a:rPr lang="ru-RU" dirty="0" err="1" smtClean="0"/>
              <a:t>має</a:t>
            </a:r>
            <a:r>
              <a:rPr lang="ru-RU" dirty="0" smtClean="0"/>
              <a:t> </a:t>
            </a:r>
            <a:r>
              <a:rPr lang="ru-RU" dirty="0" err="1" smtClean="0"/>
              <a:t>онлайн-версію</a:t>
            </a:r>
            <a:r>
              <a:rPr lang="ru-RU" dirty="0" smtClean="0"/>
              <a:t> </a:t>
            </a:r>
            <a:r>
              <a:rPr lang="ru-RU" dirty="0" err="1" smtClean="0"/>
              <a:t>або</a:t>
            </a:r>
            <a:r>
              <a:rPr lang="ru-RU" dirty="0" smtClean="0"/>
              <a:t> ж </a:t>
            </a:r>
            <a:r>
              <a:rPr lang="ru-RU" dirty="0" err="1" smtClean="0"/>
              <a:t>може</a:t>
            </a:r>
            <a:r>
              <a:rPr lang="ru-RU" dirty="0" smtClean="0"/>
              <a:t> бути </a:t>
            </a:r>
            <a:r>
              <a:rPr lang="ru-RU" dirty="0" err="1" smtClean="0"/>
              <a:t>завантажена</a:t>
            </a:r>
            <a:r>
              <a:rPr lang="ru-RU" dirty="0" smtClean="0"/>
              <a:t> та </a:t>
            </a:r>
            <a:r>
              <a:rPr lang="ru-RU" dirty="0" err="1" smtClean="0"/>
              <a:t>встановлена</a:t>
            </a:r>
            <a:r>
              <a:rPr lang="ru-RU" dirty="0" smtClean="0"/>
              <a:t> на </a:t>
            </a:r>
            <a:r>
              <a:rPr lang="ru-RU" dirty="0" err="1" smtClean="0"/>
              <a:t>комп’ютер</a:t>
            </a:r>
            <a:r>
              <a:rPr lang="ru-RU" dirty="0" smtClean="0"/>
              <a:t> </a:t>
            </a:r>
          </a:p>
          <a:p>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3600" b="1" dirty="0" smtClean="0">
                <a:solidFill>
                  <a:schemeClr val="tx1"/>
                </a:solidFill>
              </a:rPr>
              <a:t>Академічна доброчесність  у НДУ імені Миколи Гоголя</a:t>
            </a:r>
            <a:endParaRPr lang="ru-RU" dirty="0"/>
          </a:p>
        </p:txBody>
      </p:sp>
      <p:sp>
        <p:nvSpPr>
          <p:cNvPr id="3" name="Содержимое 2"/>
          <p:cNvSpPr>
            <a:spLocks noGrp="1"/>
          </p:cNvSpPr>
          <p:nvPr>
            <p:ph sz="quarter" idx="1"/>
          </p:nvPr>
        </p:nvSpPr>
        <p:spPr/>
        <p:txBody>
          <a:bodyPr/>
          <a:lstStyle/>
          <a:p>
            <a:endParaRPr lang="ru-RU"/>
          </a:p>
        </p:txBody>
      </p:sp>
      <p:sp>
        <p:nvSpPr>
          <p:cNvPr id="4" name="Прямоугольник 3"/>
          <p:cNvSpPr/>
          <p:nvPr/>
        </p:nvSpPr>
        <p:spPr>
          <a:xfrm>
            <a:off x="928662" y="2136339"/>
            <a:ext cx="7143800" cy="2585323"/>
          </a:xfrm>
          <a:prstGeom prst="rect">
            <a:avLst/>
          </a:prstGeom>
        </p:spPr>
        <p:txBody>
          <a:bodyPr wrap="square">
            <a:spAutoFit/>
          </a:bodyPr>
          <a:lstStyle/>
          <a:p>
            <a:pPr algn="ctr"/>
            <a:r>
              <a:rPr lang="ru-RU" b="1" dirty="0" smtClean="0"/>
              <a:t>РЕЗУЛЬТАТИ УЧАСТІ НІЖИНСЬКОГО ДЕРЖАВНОГО УНІВЕРСИТЕТУ У ПРОЄКТІ “ІНІЦІАТИВА АКАДЕМІЧНОЇ ДОБРОЧЕСНОСТІ ТА ЯКОСТІ”</a:t>
            </a:r>
            <a:endParaRPr lang="ru-RU" dirty="0" smtClean="0"/>
          </a:p>
          <a:p>
            <a:pPr algn="ctr"/>
            <a:r>
              <a:rPr lang="ru-RU" b="1" dirty="0" smtClean="0"/>
              <a:t>2022</a:t>
            </a:r>
          </a:p>
          <a:p>
            <a:pPr algn="ctr"/>
            <a:r>
              <a:rPr lang="kl-GL" dirty="0" smtClean="0">
                <a:hlinkClick r:id="rId2"/>
              </a:rPr>
              <a:t>https://docs.google.com/document/u/0/?authuser=0&amp;usp=docs_web</a:t>
            </a:r>
            <a:r>
              <a:rPr lang="uk-UA" dirty="0" smtClean="0"/>
              <a:t> </a:t>
            </a:r>
            <a:endParaRPr lang="ru-RU" dirty="0" smtClean="0"/>
          </a:p>
          <a:p>
            <a:r>
              <a:rPr lang="ru-RU" dirty="0" smtClean="0"/>
              <a:t/>
            </a:r>
            <a:br>
              <a:rPr lang="ru-RU" dirty="0" smtClean="0"/>
            </a:br>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1343012"/>
          </a:xfrm>
        </p:spPr>
        <p:txBody>
          <a:bodyPr>
            <a:normAutofit/>
          </a:bodyPr>
          <a:lstStyle/>
          <a:p>
            <a:r>
              <a:rPr lang="uk-UA" sz="2400" b="1" dirty="0" smtClean="0">
                <a:solidFill>
                  <a:schemeClr val="tx1"/>
                </a:solidFill>
              </a:rPr>
              <a:t>Узагальнення висновків на основі опрацьованих даних політик академічної доброчесності в НДУ імені Миколи Гоголя (уривок)</a:t>
            </a:r>
            <a:endParaRPr lang="uk-UA" sz="2400" dirty="0">
              <a:solidFill>
                <a:schemeClr val="tx1"/>
              </a:solidFill>
            </a:endParaRPr>
          </a:p>
        </p:txBody>
      </p:sp>
      <p:sp>
        <p:nvSpPr>
          <p:cNvPr id="3" name="Содержимое 2"/>
          <p:cNvSpPr>
            <a:spLocks noGrp="1"/>
          </p:cNvSpPr>
          <p:nvPr>
            <p:ph sz="quarter" idx="1"/>
          </p:nvPr>
        </p:nvSpPr>
        <p:spPr>
          <a:xfrm>
            <a:off x="357158" y="1714488"/>
            <a:ext cx="8503920" cy="4572000"/>
          </a:xfrm>
        </p:spPr>
        <p:txBody>
          <a:bodyPr>
            <a:normAutofit lnSpcReduction="10000"/>
          </a:bodyPr>
          <a:lstStyle/>
          <a:p>
            <a:pPr fontAlgn="base"/>
            <a:r>
              <a:rPr lang="uk-UA" dirty="0" smtClean="0"/>
              <a:t>Культура академічної доброчесності передбачає подання відгуку на всі роботи здобувачів, що має бути відображено у відповідних нормативних актах ЗВО та повсякденній практиці. </a:t>
            </a:r>
            <a:endParaRPr lang="uk-UA" b="1" dirty="0" smtClean="0"/>
          </a:p>
          <a:p>
            <a:pPr fontAlgn="base"/>
            <a:r>
              <a:rPr lang="uk-UA" dirty="0" smtClean="0"/>
              <a:t>Будь-яка оцінка роботи здобувачів має ґрунтуватися на системі оцінювання, яка є публічною та прозорою і зафіксованою у </a:t>
            </a:r>
            <a:r>
              <a:rPr lang="uk-UA" dirty="0" err="1" smtClean="0"/>
              <a:t>силабусі</a:t>
            </a:r>
            <a:r>
              <a:rPr lang="uk-UA" dirty="0" smtClean="0"/>
              <a:t>.</a:t>
            </a:r>
            <a:endParaRPr lang="uk-UA" b="1" dirty="0" smtClean="0"/>
          </a:p>
          <a:p>
            <a:pPr fontAlgn="base"/>
            <a:r>
              <a:rPr lang="uk-UA" dirty="0" smtClean="0"/>
              <a:t>Варто продовжити практику підвищення кваліфікації НПП щодо роботи із платформами виявлення плагіату.</a:t>
            </a:r>
            <a:endParaRPr lang="uk-UA" b="1" dirty="0" smtClean="0"/>
          </a:p>
          <a:p>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pPr>
              <a:buNone/>
            </a:pPr>
            <a:endParaRPr lang="uk-UA" dirty="0" smtClean="0"/>
          </a:p>
          <a:p>
            <a:pPr>
              <a:buNone/>
            </a:pPr>
            <a:endParaRPr lang="uk-UA" dirty="0" smtClean="0"/>
          </a:p>
          <a:p>
            <a:pPr>
              <a:buNone/>
            </a:pPr>
            <a:endParaRPr lang="uk-UA" dirty="0" smtClean="0"/>
          </a:p>
          <a:p>
            <a:pPr algn="ctr">
              <a:buNone/>
            </a:pPr>
            <a:r>
              <a:rPr lang="uk-UA" sz="3600" dirty="0" smtClean="0"/>
              <a:t>Дякую за увагу!</a:t>
            </a:r>
            <a:endParaRPr lang="ru-RU"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pPr marL="273050" indent="268288">
              <a:lnSpc>
                <a:spcPct val="150000"/>
              </a:lnSpc>
              <a:buNone/>
            </a:pPr>
            <a:endParaRPr lang="uk-UA" dirty="0" smtClean="0"/>
          </a:p>
          <a:p>
            <a:pPr marL="273050" indent="268288">
              <a:lnSpc>
                <a:spcPct val="150000"/>
              </a:lnSpc>
              <a:buNone/>
            </a:pPr>
            <a:r>
              <a:rPr lang="uk-UA" dirty="0" smtClean="0"/>
              <a:t>Я  сподіваюсь, що завжди матиму достатньо твердості і доброчесності, щоб відстояти те, що я вважаю найбажанішим зі всіх звань – репутацію чесної людини</a:t>
            </a:r>
          </a:p>
          <a:p>
            <a:pPr algn="r">
              <a:buNone/>
            </a:pPr>
            <a:r>
              <a:rPr lang="uk-UA" dirty="0" smtClean="0"/>
              <a:t> Дж. Вашингтон</a:t>
            </a:r>
            <a:endParaRPr lang="uk-U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План</a:t>
            </a:r>
            <a:endParaRPr lang="ru-RU" dirty="0"/>
          </a:p>
        </p:txBody>
      </p:sp>
      <p:sp>
        <p:nvSpPr>
          <p:cNvPr id="3" name="Содержимое 2"/>
          <p:cNvSpPr>
            <a:spLocks noGrp="1"/>
          </p:cNvSpPr>
          <p:nvPr>
            <p:ph sz="quarter" idx="1"/>
          </p:nvPr>
        </p:nvSpPr>
        <p:spPr/>
        <p:txBody>
          <a:bodyPr>
            <a:normAutofit lnSpcReduction="10000"/>
          </a:bodyPr>
          <a:lstStyle/>
          <a:p>
            <a:pPr>
              <a:buNone/>
            </a:pPr>
            <a:r>
              <a:rPr lang="ru-RU" dirty="0" smtClean="0"/>
              <a:t> </a:t>
            </a:r>
          </a:p>
          <a:p>
            <a:pPr marL="514350" indent="-514350" algn="just">
              <a:buFont typeface="+mj-lt"/>
              <a:buAutoNum type="arabicPeriod"/>
            </a:pPr>
            <a:r>
              <a:rPr lang="uk-UA" dirty="0" smtClean="0"/>
              <a:t>Визначення поняття «Академічна доброчесність».</a:t>
            </a:r>
          </a:p>
          <a:p>
            <a:pPr marL="514350" indent="-514350" algn="just">
              <a:buFont typeface="+mj-lt"/>
              <a:buAutoNum type="arabicPeriod"/>
            </a:pPr>
            <a:r>
              <a:rPr lang="uk-UA" dirty="0" smtClean="0"/>
              <a:t> Фундаментальні цінності академічної доброчесності. </a:t>
            </a:r>
          </a:p>
          <a:p>
            <a:pPr marL="514350" indent="-514350" algn="just">
              <a:buFont typeface="+mj-lt"/>
              <a:buAutoNum type="arabicPeriod"/>
            </a:pPr>
            <a:r>
              <a:rPr lang="uk-UA" dirty="0" smtClean="0"/>
              <a:t>Основні чинники, які визначають мотивацію студентів до академічного шахрайства шляхом списування. </a:t>
            </a:r>
          </a:p>
          <a:p>
            <a:pPr marL="514350" indent="-514350" algn="just">
              <a:buFont typeface="+mj-lt"/>
              <a:buAutoNum type="arabicPeriod"/>
            </a:pPr>
            <a:r>
              <a:rPr lang="uk-UA" dirty="0" smtClean="0"/>
              <a:t>Заходи академічної доброчесності в Ніжинському державному університеті імені Миколи Гоголя </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solidFill>
                  <a:srgbClr val="C00000"/>
                </a:solidFill>
              </a:rPr>
              <a:t>Академічна</a:t>
            </a:r>
            <a:r>
              <a:rPr lang="ru-RU" b="1" dirty="0" smtClean="0">
                <a:solidFill>
                  <a:srgbClr val="C00000"/>
                </a:solidFill>
              </a:rPr>
              <a:t> </a:t>
            </a:r>
            <a:r>
              <a:rPr lang="ru-RU" b="1" dirty="0" err="1" smtClean="0">
                <a:solidFill>
                  <a:srgbClr val="C00000"/>
                </a:solidFill>
              </a:rPr>
              <a:t>доброчесність</a:t>
            </a:r>
            <a:r>
              <a:rPr lang="ru-RU" b="1" dirty="0" smtClean="0">
                <a:solidFill>
                  <a:srgbClr val="C00000"/>
                </a:solidFill>
              </a:rPr>
              <a:t> </a:t>
            </a:r>
            <a:endParaRPr lang="ru-RU" b="1" dirty="0">
              <a:solidFill>
                <a:srgbClr val="C00000"/>
              </a:solidFill>
            </a:endParaRPr>
          </a:p>
        </p:txBody>
      </p:sp>
      <p:sp>
        <p:nvSpPr>
          <p:cNvPr id="3" name="Содержимое 2"/>
          <p:cNvSpPr>
            <a:spLocks noGrp="1"/>
          </p:cNvSpPr>
          <p:nvPr>
            <p:ph sz="quarter" idx="1"/>
          </p:nvPr>
        </p:nvSpPr>
        <p:spPr/>
        <p:txBody>
          <a:bodyPr>
            <a:normAutofit/>
          </a:bodyPr>
          <a:lstStyle/>
          <a:p>
            <a:pPr>
              <a:lnSpc>
                <a:spcPct val="150000"/>
              </a:lnSpc>
              <a:buNone/>
            </a:pPr>
            <a:r>
              <a:rPr lang="uk-UA" sz="2800" dirty="0" smtClean="0"/>
              <a:t>– це відданість академічної спільноти, навіть перед лицем труднощів, шести фундаментальним цінностям: </a:t>
            </a:r>
          </a:p>
          <a:p>
            <a:pPr algn="ctr">
              <a:lnSpc>
                <a:spcPct val="150000"/>
              </a:lnSpc>
              <a:buNone/>
            </a:pPr>
            <a:r>
              <a:rPr lang="uk-UA" sz="2800" i="1" dirty="0" smtClean="0">
                <a:solidFill>
                  <a:srgbClr val="C00000"/>
                </a:solidFill>
              </a:rPr>
              <a:t>чесності, довірі, справедливості, повазі, відповідальності й мужності</a:t>
            </a:r>
            <a:endParaRPr lang="uk-UA" sz="2800" i="1" dirty="0">
              <a:solidFill>
                <a:srgbClr val="C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rgbClr val="0070C0"/>
                </a:solidFill>
              </a:rPr>
              <a:t>Закон України «Про освіту» (стаття 42)</a:t>
            </a:r>
            <a:endParaRPr lang="uk-UA" dirty="0">
              <a:solidFill>
                <a:srgbClr val="0070C0"/>
              </a:solidFill>
            </a:endParaRPr>
          </a:p>
        </p:txBody>
      </p:sp>
      <p:sp>
        <p:nvSpPr>
          <p:cNvPr id="3" name="Содержимое 2"/>
          <p:cNvSpPr>
            <a:spLocks noGrp="1"/>
          </p:cNvSpPr>
          <p:nvPr>
            <p:ph sz="quarter" idx="1"/>
          </p:nvPr>
        </p:nvSpPr>
        <p:spPr/>
        <p:txBody>
          <a:bodyPr/>
          <a:lstStyle/>
          <a:p>
            <a:pPr>
              <a:lnSpc>
                <a:spcPct val="150000"/>
              </a:lnSpc>
              <a:buNone/>
            </a:pPr>
            <a:r>
              <a:rPr lang="uk-UA" b="1" u="sng" dirty="0" smtClean="0"/>
              <a:t>Академічна доброчесність </a:t>
            </a:r>
            <a:r>
              <a:rPr lang="uk-UA" dirty="0" smtClean="0"/>
              <a:t>- це сукупність етичних принципів та визначених законом правил, якими мають керуватися учасники освітнього процесу під час навчання, викладання та провадження наукової (творчої) діяльності з метою забезпечення довіри до результатів навчання та/або наукових (творчих) досягнень.</a:t>
            </a:r>
            <a:endParaRPr lang="uk-U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b="1" dirty="0" smtClean="0">
                <a:solidFill>
                  <a:schemeClr val="tx1"/>
                </a:solidFill>
              </a:rPr>
              <a:t>Складові академічної доброчесності</a:t>
            </a:r>
            <a:endParaRPr lang="ru-RU" sz="2800" b="1" dirty="0">
              <a:solidFill>
                <a:schemeClr val="tx1"/>
              </a:solidFill>
            </a:endParaRPr>
          </a:p>
        </p:txBody>
      </p:sp>
      <p:sp>
        <p:nvSpPr>
          <p:cNvPr id="3" name="Содержимое 2"/>
          <p:cNvSpPr>
            <a:spLocks noGrp="1"/>
          </p:cNvSpPr>
          <p:nvPr>
            <p:ph sz="quarter" idx="1"/>
          </p:nvPr>
        </p:nvSpPr>
        <p:spPr/>
        <p:txBody>
          <a:bodyPr/>
          <a:lstStyle/>
          <a:p>
            <a:pPr>
              <a:buNone/>
            </a:pPr>
            <a:endParaRPr lang="ru-RU" dirty="0"/>
          </a:p>
        </p:txBody>
      </p:sp>
      <p:sp>
        <p:nvSpPr>
          <p:cNvPr id="4" name="Овал 3"/>
          <p:cNvSpPr/>
          <p:nvPr/>
        </p:nvSpPr>
        <p:spPr>
          <a:xfrm>
            <a:off x="3714744" y="3357562"/>
            <a:ext cx="2214578" cy="1285884"/>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600" dirty="0" smtClean="0"/>
              <a:t>Академічна доброчесність</a:t>
            </a:r>
            <a:r>
              <a:rPr lang="uk-UA" dirty="0" smtClean="0"/>
              <a:t> </a:t>
            </a:r>
            <a:endParaRPr lang="ru-RU" dirty="0"/>
          </a:p>
        </p:txBody>
      </p:sp>
      <p:sp>
        <p:nvSpPr>
          <p:cNvPr id="5" name="Овал 4"/>
          <p:cNvSpPr/>
          <p:nvPr/>
        </p:nvSpPr>
        <p:spPr>
          <a:xfrm>
            <a:off x="1785918" y="2857496"/>
            <a:ext cx="1785950" cy="107157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Мужність (</a:t>
            </a:r>
            <a:r>
              <a:rPr lang="uk-UA" dirty="0" err="1" smtClean="0">
                <a:solidFill>
                  <a:schemeClr val="tx1"/>
                </a:solidFill>
              </a:rPr>
              <a:t>підзвіт-ність</a:t>
            </a:r>
            <a:r>
              <a:rPr lang="uk-UA" dirty="0" smtClean="0">
                <a:solidFill>
                  <a:schemeClr val="tx1"/>
                </a:solidFill>
              </a:rPr>
              <a:t>)</a:t>
            </a:r>
            <a:endParaRPr lang="ru-RU" dirty="0">
              <a:solidFill>
                <a:schemeClr val="tx1"/>
              </a:solidFill>
            </a:endParaRPr>
          </a:p>
        </p:txBody>
      </p:sp>
      <p:sp>
        <p:nvSpPr>
          <p:cNvPr id="6" name="Овал 5"/>
          <p:cNvSpPr/>
          <p:nvPr/>
        </p:nvSpPr>
        <p:spPr>
          <a:xfrm>
            <a:off x="4071934" y="2214554"/>
            <a:ext cx="1285884" cy="7858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Довіра </a:t>
            </a:r>
            <a:endParaRPr lang="ru-RU" dirty="0"/>
          </a:p>
        </p:txBody>
      </p:sp>
      <p:sp>
        <p:nvSpPr>
          <p:cNvPr id="7" name="Овал 6"/>
          <p:cNvSpPr/>
          <p:nvPr/>
        </p:nvSpPr>
        <p:spPr>
          <a:xfrm>
            <a:off x="6000760" y="2714620"/>
            <a:ext cx="1357322" cy="92869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Повага</a:t>
            </a:r>
            <a:endParaRPr lang="ru-RU" dirty="0"/>
          </a:p>
        </p:txBody>
      </p:sp>
      <p:sp>
        <p:nvSpPr>
          <p:cNvPr id="8" name="Овал 7"/>
          <p:cNvSpPr/>
          <p:nvPr/>
        </p:nvSpPr>
        <p:spPr>
          <a:xfrm>
            <a:off x="2000232" y="4143380"/>
            <a:ext cx="1571636" cy="928694"/>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Чесність</a:t>
            </a:r>
            <a:endParaRPr lang="ru-RU" dirty="0">
              <a:solidFill>
                <a:schemeClr val="tx1"/>
              </a:solidFill>
            </a:endParaRPr>
          </a:p>
        </p:txBody>
      </p:sp>
      <p:sp>
        <p:nvSpPr>
          <p:cNvPr id="9" name="Овал 8"/>
          <p:cNvSpPr/>
          <p:nvPr/>
        </p:nvSpPr>
        <p:spPr>
          <a:xfrm>
            <a:off x="4000496" y="4786322"/>
            <a:ext cx="1928826" cy="100013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smtClean="0"/>
              <a:t>Справедли-вість</a:t>
            </a:r>
            <a:endParaRPr lang="ru-RU" dirty="0"/>
          </a:p>
        </p:txBody>
      </p:sp>
      <p:sp>
        <p:nvSpPr>
          <p:cNvPr id="10" name="Овал 9"/>
          <p:cNvSpPr/>
          <p:nvPr/>
        </p:nvSpPr>
        <p:spPr>
          <a:xfrm>
            <a:off x="6000760" y="4286256"/>
            <a:ext cx="1785950" cy="78581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smtClean="0">
                <a:solidFill>
                  <a:schemeClr val="tx1"/>
                </a:solidFill>
              </a:rPr>
              <a:t>Відпові-дальність</a:t>
            </a:r>
            <a:endParaRPr lang="ru-RU"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smtClean="0">
                <a:solidFill>
                  <a:schemeClr val="tx1"/>
                </a:solidFill>
              </a:rPr>
              <a:t>ФУНДАМЕНТАЛЬНІ    ЦІННОСТІ </a:t>
            </a:r>
            <a:br>
              <a:rPr lang="ru-RU" sz="2400" dirty="0" smtClean="0">
                <a:solidFill>
                  <a:schemeClr val="tx1"/>
                </a:solidFill>
              </a:rPr>
            </a:br>
            <a:r>
              <a:rPr lang="ru-RU" sz="2400" dirty="0" smtClean="0">
                <a:solidFill>
                  <a:schemeClr val="tx1"/>
                </a:solidFill>
              </a:rPr>
              <a:t>АКАДЕМІЧНОЇ           ДОБРОЧЕСНОСТІ</a:t>
            </a:r>
            <a:endParaRPr lang="ru-RU" sz="2400" dirty="0">
              <a:solidFill>
                <a:schemeClr val="tx1"/>
              </a:solidFill>
            </a:endParaRPr>
          </a:p>
        </p:txBody>
      </p:sp>
      <p:sp>
        <p:nvSpPr>
          <p:cNvPr id="3" name="Содержимое 2"/>
          <p:cNvSpPr>
            <a:spLocks noGrp="1"/>
          </p:cNvSpPr>
          <p:nvPr>
            <p:ph sz="quarter" idx="1"/>
          </p:nvPr>
        </p:nvSpPr>
        <p:spPr/>
        <p:txBody>
          <a:bodyPr>
            <a:normAutofit fontScale="85000" lnSpcReduction="20000"/>
          </a:bodyPr>
          <a:lstStyle/>
          <a:p>
            <a:r>
              <a:rPr lang="uk-UA" dirty="0" smtClean="0">
                <a:solidFill>
                  <a:srgbClr val="FF0000"/>
                </a:solidFill>
              </a:rPr>
              <a:t>Чесність</a:t>
            </a:r>
            <a:r>
              <a:rPr lang="uk-UA" dirty="0" smtClean="0"/>
              <a:t>. Академічні спільноти доброчесності просувають пошук істини й знання через інтелектуальну та особисту чесність у процесі навчання, викладання, наукових досліджень і надання сервісів по дорученню адміністрації </a:t>
            </a:r>
          </a:p>
          <a:p>
            <a:r>
              <a:rPr lang="uk-UA" dirty="0" smtClean="0">
                <a:solidFill>
                  <a:srgbClr val="FF0000"/>
                </a:solidFill>
              </a:rPr>
              <a:t>Довіра</a:t>
            </a:r>
            <a:r>
              <a:rPr lang="uk-UA" dirty="0" smtClean="0"/>
              <a:t>. Академічні спільноти доброчесності стимулюють і покладаються на клімат взаємної довіри. Клімат довіри заохочує і підтримує вільний обмін ідеями, який у свою чергу дає можливість науковим пошукам реалізуватися найповнішою мірою </a:t>
            </a:r>
          </a:p>
          <a:p>
            <a:r>
              <a:rPr lang="uk-UA" dirty="0" smtClean="0">
                <a:solidFill>
                  <a:srgbClr val="FF0000"/>
                </a:solidFill>
              </a:rPr>
              <a:t>Справедливість.</a:t>
            </a:r>
            <a:r>
              <a:rPr lang="uk-UA" dirty="0" smtClean="0"/>
              <a:t> Академічні спільноти доброчесності встановлюють чіткі й прозорі очікування, стандарти й практики для підтримання справедливості у стосунках між студентами, викладачами та адміністративним персоналом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400" dirty="0" smtClean="0">
                <a:solidFill>
                  <a:prstClr val="black"/>
                </a:solidFill>
              </a:rPr>
              <a:t>ФУНДАМЕНТАЛЬНІ    ЦІННОСТІ </a:t>
            </a:r>
            <a:br>
              <a:rPr lang="ru-RU" sz="2400" dirty="0" smtClean="0">
                <a:solidFill>
                  <a:prstClr val="black"/>
                </a:solidFill>
              </a:rPr>
            </a:br>
            <a:r>
              <a:rPr lang="ru-RU" sz="2400" dirty="0" smtClean="0">
                <a:solidFill>
                  <a:prstClr val="black"/>
                </a:solidFill>
              </a:rPr>
              <a:t>АКАДЕМІЧНОЇ           ДОБРОЧЕСНОСТІ</a:t>
            </a:r>
            <a:endParaRPr lang="ru-RU" dirty="0"/>
          </a:p>
        </p:txBody>
      </p:sp>
      <p:sp>
        <p:nvSpPr>
          <p:cNvPr id="3" name="Содержимое 2"/>
          <p:cNvSpPr>
            <a:spLocks noGrp="1"/>
          </p:cNvSpPr>
          <p:nvPr>
            <p:ph sz="quarter" idx="1"/>
          </p:nvPr>
        </p:nvSpPr>
        <p:spPr/>
        <p:txBody>
          <a:bodyPr>
            <a:normAutofit fontScale="85000" lnSpcReduction="20000"/>
          </a:bodyPr>
          <a:lstStyle/>
          <a:p>
            <a:r>
              <a:rPr lang="uk-UA" dirty="0" smtClean="0">
                <a:solidFill>
                  <a:srgbClr val="FF0000"/>
                </a:solidFill>
              </a:rPr>
              <a:t>Повага</a:t>
            </a:r>
            <a:r>
              <a:rPr lang="uk-UA" dirty="0" smtClean="0"/>
              <a:t>. Академічні спільноти доброчесності цінують інтерактивну, кооперативну та </a:t>
            </a:r>
            <a:r>
              <a:rPr lang="uk-UA" dirty="0" err="1" smtClean="0"/>
              <a:t>партисипативну</a:t>
            </a:r>
            <a:r>
              <a:rPr lang="uk-UA" dirty="0" smtClean="0"/>
              <a:t> природу навчання і пізнання. Вони шанують та вважають за належне розмаїття думок та ідей </a:t>
            </a:r>
          </a:p>
          <a:p>
            <a:r>
              <a:rPr lang="uk-UA" dirty="0" smtClean="0">
                <a:solidFill>
                  <a:srgbClr val="FF0000"/>
                </a:solidFill>
              </a:rPr>
              <a:t>Відповідальність</a:t>
            </a:r>
            <a:r>
              <a:rPr lang="uk-UA" dirty="0" smtClean="0"/>
              <a:t>. Академічні спільноти доброчесності покладаються на принципи особистої відповідальності, що підсилюється готовністю окремих осіб і груп подавати приклад відповідальної поведінки. Підтримують взаємно узгоджені стандарти, а також вживають належних заходів у випадку їхнього недотримання </a:t>
            </a:r>
          </a:p>
          <a:p>
            <a:r>
              <a:rPr lang="uk-UA" dirty="0" smtClean="0">
                <a:solidFill>
                  <a:srgbClr val="FF0000"/>
                </a:solidFill>
              </a:rPr>
              <a:t>Мужність</a:t>
            </a:r>
            <a:r>
              <a:rPr lang="uk-UA" dirty="0" smtClean="0"/>
              <a:t>. Для розбудови й підтримання академічних спільнот доброчесності потрібно більше, ніж просто вірити в фундаментальні цінності. Трансформація цінностей від розмов про них до відповідних дій, їхнє відстоювання в умовах тиску</a:t>
            </a:r>
          </a:p>
          <a:p>
            <a:endParaRPr lang="ru-RU"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165</TotalTime>
  <Words>1288</Words>
  <PresentationFormat>Экран (4:3)</PresentationFormat>
  <Paragraphs>98</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Официальная</vt:lpstr>
      <vt:lpstr>Дотримання академічної доброчесності у закладі вищої освіти</vt:lpstr>
      <vt:lpstr>Використані   джерела</vt:lpstr>
      <vt:lpstr>Слайд 3</vt:lpstr>
      <vt:lpstr>План</vt:lpstr>
      <vt:lpstr>Академічна доброчесність </vt:lpstr>
      <vt:lpstr>Закон України «Про освіту» (стаття 42)</vt:lpstr>
      <vt:lpstr>Складові академічної доброчесності</vt:lpstr>
      <vt:lpstr>ФУНДАМЕНТАЛЬНІ    ЦІННОСТІ  АКАДЕМІЧНОЇ           ДОБРОЧЕСНОСТІ</vt:lpstr>
      <vt:lpstr>ФУНДАМЕНТАЛЬНІ    ЦІННОСТІ  АКАДЕМІЧНОЇ           ДОБРОЧЕСНОСТІ</vt:lpstr>
      <vt:lpstr>Академічна нечесність</vt:lpstr>
      <vt:lpstr>Академічна нечесність</vt:lpstr>
      <vt:lpstr>Академічна нечесність</vt:lpstr>
      <vt:lpstr>Академічна нечесність</vt:lpstr>
      <vt:lpstr>Академічна нечесність</vt:lpstr>
      <vt:lpstr>Плагіат</vt:lpstr>
      <vt:lpstr>Слайд 16</vt:lpstr>
      <vt:lpstr>Слайд 17</vt:lpstr>
      <vt:lpstr>Слайд 18</vt:lpstr>
      <vt:lpstr>Слайд 19</vt:lpstr>
      <vt:lpstr>Поняття академічної доброчесності</vt:lpstr>
      <vt:lpstr>Основні чинники, які визначають мотивацію студентів до академічного шахрайства.  </vt:lpstr>
      <vt:lpstr>КОДЕКС ЧЕСТІ (АКАДЕМІЧНА СИСТЕМА ЧЕСТІ)</vt:lpstr>
      <vt:lpstr>Академічна доброчесність  у НДУ імені Миколи Гоголя</vt:lpstr>
      <vt:lpstr>Академічна доброчесність  у НДУ імені Миколи Гоголя</vt:lpstr>
      <vt:lpstr>Академічна доброчесність  у НДУ імені Миколи Гоголя</vt:lpstr>
      <vt:lpstr>Академічна доброчесність  у НДУ імені Миколи Гоголя</vt:lpstr>
      <vt:lpstr>Академічна доброчесність  у НДУ імені Миколи Гоголя</vt:lpstr>
      <vt:lpstr>Узагальнення висновків на основі опрацьованих даних політик академічної доброчесності в НДУ імені Миколи Гоголя (уривок)</vt:lpstr>
      <vt:lpstr>Слайд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Дотримання академічної доброчесності у закладі вищої освіти</dc:title>
  <dc:creator>Admin</dc:creator>
  <cp:lastModifiedBy>Admin</cp:lastModifiedBy>
  <cp:revision>21</cp:revision>
  <dcterms:created xsi:type="dcterms:W3CDTF">2022-07-31T04:34:28Z</dcterms:created>
  <dcterms:modified xsi:type="dcterms:W3CDTF">2022-10-09T05:23:59Z</dcterms:modified>
</cp:coreProperties>
</file>