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
  </p:sldMasterIdLst>
  <p:notesMasterIdLst>
    <p:notesMasterId r:id="rId21"/>
  </p:notesMasterIdLst>
  <p:sldIdLst>
    <p:sldId id="256" r:id="rId2"/>
    <p:sldId id="267" r:id="rId3"/>
    <p:sldId id="257" r:id="rId4"/>
    <p:sldId id="258" r:id="rId5"/>
    <p:sldId id="268" r:id="rId6"/>
    <p:sldId id="275" r:id="rId7"/>
    <p:sldId id="274" r:id="rId8"/>
    <p:sldId id="270" r:id="rId9"/>
    <p:sldId id="276" r:id="rId10"/>
    <p:sldId id="271" r:id="rId11"/>
    <p:sldId id="269" r:id="rId12"/>
    <p:sldId id="278" r:id="rId13"/>
    <p:sldId id="272" r:id="rId14"/>
    <p:sldId id="277" r:id="rId15"/>
    <p:sldId id="273" r:id="rId16"/>
    <p:sldId id="279" r:id="rId17"/>
    <p:sldId id="280" r:id="rId18"/>
    <p:sldId id="281" r:id="rId19"/>
    <p:sldId id="283"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46" autoAdjust="0"/>
  </p:normalViewPr>
  <p:slideViewPr>
    <p:cSldViewPr snapToGrid="0">
      <p:cViewPr varScale="1">
        <p:scale>
          <a:sx n="63" d="100"/>
          <a:sy n="63" d="100"/>
        </p:scale>
        <p:origin x="-978" y="-102"/>
      </p:cViewPr>
      <p:guideLst>
        <p:guide orient="horz" pos="2160"/>
        <p:guide pos="3840"/>
      </p:guideLst>
    </p:cSldViewPr>
  </p:slid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A6485-D4DC-4A71-8BC8-55E1B9386746}" type="datetimeFigureOut">
              <a:rPr lang="ru-RU" smtClean="0"/>
              <a:t>18.06.2021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01B95-CFAE-4F08-9FA3-7C8E1E28E6D4}" type="slidenum">
              <a:rPr lang="ru-RU" smtClean="0"/>
              <a:t>‹#›</a:t>
            </a:fld>
            <a:endParaRPr lang="ru-RU" dirty="0"/>
          </a:p>
        </p:txBody>
      </p:sp>
    </p:spTree>
    <p:extLst>
      <p:ext uri="{BB962C8B-B14F-4D97-AF65-F5344CB8AC3E}">
        <p14:creationId xmlns:p14="http://schemas.microsoft.com/office/powerpoint/2010/main" val="281786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1101B95-CFAE-4F08-9FA3-7C8E1E28E6D4}" type="slidenum">
              <a:rPr lang="ru-RU" smtClean="0"/>
              <a:t>8</a:t>
            </a:fld>
            <a:endParaRPr lang="ru-RU" dirty="0"/>
          </a:p>
        </p:txBody>
      </p:sp>
    </p:spTree>
    <p:extLst>
      <p:ext uri="{BB962C8B-B14F-4D97-AF65-F5344CB8AC3E}">
        <p14:creationId xmlns:p14="http://schemas.microsoft.com/office/powerpoint/2010/main" val="225453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965CA8B-F965-45B0-89FC-E5838BF3B0CF}" type="datetimeFigureOut">
              <a:rPr lang="ru-RU" smtClean="0"/>
              <a:t>18.06.2021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356894C-6911-45BA-B5F2-E2DF731F432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65CA8B-F965-45B0-89FC-E5838BF3B0CF}" type="datetimeFigureOut">
              <a:rPr lang="ru-RU" smtClean="0"/>
              <a:t>18.06.2021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356894C-6911-45BA-B5F2-E2DF731F432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965CA8B-F965-45B0-89FC-E5838BF3B0CF}" type="datetimeFigureOut">
              <a:rPr lang="ru-RU" smtClean="0"/>
              <a:t>18.06.2021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356894C-6911-45BA-B5F2-E2DF731F432A}" type="slidenum">
              <a:rPr lang="ru-RU" smtClean="0"/>
              <a:t>‹#›</a:t>
            </a:fld>
            <a:endParaRPr lang="ru-RU" dirty="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65CA8B-F965-45B0-89FC-E5838BF3B0CF}" type="datetimeFigureOut">
              <a:rPr lang="ru-RU" smtClean="0"/>
              <a:t>18.06.2021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356894C-6911-45BA-B5F2-E2DF731F432A}" type="slidenum">
              <a:rPr lang="ru-RU" smtClean="0"/>
              <a:t>‹#›</a:t>
            </a:fld>
            <a:endParaRPr lang="ru-RU" dirty="0"/>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65CA8B-F965-45B0-89FC-E5838BF3B0CF}" type="datetimeFigureOut">
              <a:rPr lang="ru-RU" smtClean="0"/>
              <a:t>18.06.2021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356894C-6911-45BA-B5F2-E2DF731F432A}"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965CA8B-F965-45B0-89FC-E5838BF3B0CF}" type="datetimeFigureOut">
              <a:rPr lang="ru-RU" smtClean="0"/>
              <a:t>18.06.2021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356894C-6911-45BA-B5F2-E2DF731F432A}" type="slidenum">
              <a:rPr lang="ru-RU" smtClean="0"/>
              <a:t>‹#›</a:t>
            </a:fld>
            <a:endParaRPr lang="ru-RU" dirty="0"/>
          </a:p>
        </p:txBody>
      </p:sp>
      <p:sp>
        <p:nvSpPr>
          <p:cNvPr id="9" name="Content Placeholder 8"/>
          <p:cNvSpPr>
            <a:spLocks noGrp="1"/>
          </p:cNvSpPr>
          <p:nvPr>
            <p:ph sz="quarter" idx="13"/>
          </p:nvPr>
        </p:nvSpPr>
        <p:spPr>
          <a:xfrm>
            <a:off x="902207" y="2679192"/>
            <a:ext cx="5096256"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965CA8B-F965-45B0-89FC-E5838BF3B0CF}" type="datetimeFigureOut">
              <a:rPr lang="ru-RU" smtClean="0"/>
              <a:t>18.06.2021</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356894C-6911-45BA-B5F2-E2DF731F432A}"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965CA8B-F965-45B0-89FC-E5838BF3B0CF}" type="datetimeFigureOut">
              <a:rPr lang="ru-RU" smtClean="0"/>
              <a:t>18.06.2021</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356894C-6911-45BA-B5F2-E2DF731F432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965CA8B-F965-45B0-89FC-E5838BF3B0CF}" type="datetimeFigureOut">
              <a:rPr lang="ru-RU" smtClean="0"/>
              <a:t>18.06.2021</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356894C-6911-45BA-B5F2-E2DF731F432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965CA8B-F965-45B0-89FC-E5838BF3B0CF}" type="datetimeFigureOut">
              <a:rPr lang="ru-RU" smtClean="0"/>
              <a:t>18.06.2021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356894C-6911-45BA-B5F2-E2DF731F432A}" type="slidenum">
              <a:rPr lang="ru-RU" smtClean="0"/>
              <a:t>‹#›</a:t>
            </a:fld>
            <a:endParaRPr lang="ru-RU" dirty="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65CA8B-F965-45B0-89FC-E5838BF3B0CF}" type="datetimeFigureOut">
              <a:rPr lang="ru-RU" smtClean="0"/>
              <a:t>18.06.2021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356894C-6911-45BA-B5F2-E2DF731F432A}" type="slidenum">
              <a:rPr lang="ru-RU" smtClean="0"/>
              <a:t>‹#›</a:t>
            </a:fld>
            <a:endParaRPr lang="ru-RU" dirty="0"/>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1965CA8B-F965-45B0-89FC-E5838BF3B0CF}" type="datetimeFigureOut">
              <a:rPr lang="ru-RU" smtClean="0"/>
              <a:t>18.06.2021</a:t>
            </a:fld>
            <a:endParaRPr lang="ru-RU" dirty="0"/>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ru-RU" dirty="0"/>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B356894C-6911-45BA-B5F2-E2DF731F432A}" type="slidenum">
              <a:rPr lang="ru-RU" smtClean="0"/>
              <a:t>‹#›</a:t>
            </a:fld>
            <a:endParaRPr lang="ru-RU"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8539" y="3057939"/>
            <a:ext cx="11464856" cy="2262781"/>
          </a:xfrm>
        </p:spPr>
        <p:txBody>
          <a:bodyPr>
            <a:noAutofit/>
          </a:bodyPr>
          <a:lstStyle/>
          <a:p>
            <a:pPr algn="ctr"/>
            <a:r>
              <a:rPr lang="uk-UA" sz="8000" dirty="0" smtClean="0">
                <a:latin typeface="Times New Roman" panose="02020603050405020304" pitchFamily="18" charset="0"/>
                <a:cs typeface="Times New Roman" panose="02020603050405020304" pitchFamily="18" charset="0"/>
              </a:rPr>
              <a:t>Високий професіоналізм та сумлінна праця - запорука успіху</a:t>
            </a:r>
            <a:endParaRPr lang="ru-RU"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65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23" y="198120"/>
            <a:ext cx="4175142" cy="6233161"/>
          </a:xfrm>
          <a:prstGeom prst="rect">
            <a:avLst/>
          </a:prstGeom>
          <a:ln>
            <a:noFill/>
          </a:ln>
          <a:effectLst>
            <a:outerShdw blurRad="292100" dist="139700" dir="2700000" algn="tl" rotWithShape="0">
              <a:srgbClr val="333333">
                <a:alpha val="65000"/>
              </a:srgbClr>
            </a:outerShdw>
          </a:effectLst>
        </p:spPr>
      </p:pic>
      <p:sp>
        <p:nvSpPr>
          <p:cNvPr id="3" name="Горизонтальный свиток 2"/>
          <p:cNvSpPr/>
          <p:nvPr/>
        </p:nvSpPr>
        <p:spPr>
          <a:xfrm>
            <a:off x="5242560" y="2130951"/>
            <a:ext cx="6644640" cy="4300330"/>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Times New Roman" panose="02020603050405020304" pitchFamily="18" charset="0"/>
                <a:cs typeface="Times New Roman" panose="02020603050405020304" pitchFamily="18" charset="0"/>
              </a:rPr>
              <a:t>В навчально-методичному посібнику "Фізіологія крові" подані основні дані по</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складу, функціям, фізико-хімічним властивостям крові. Розглядаються основні</a:t>
            </a:r>
          </a:p>
          <a:p>
            <a:pPr algn="just"/>
            <a:r>
              <a:rPr lang="ru-RU" dirty="0" smtClean="0">
                <a:latin typeface="Times New Roman" panose="02020603050405020304" pitchFamily="18" charset="0"/>
                <a:cs typeface="Times New Roman" panose="02020603050405020304" pitchFamily="18" charset="0"/>
              </a:rPr>
              <a:t>етапи процесу зсідання крові, види та механізми імунітету, гемопоез та його</a:t>
            </a:r>
            <a:r>
              <a:rPr lang="en-US"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регуляція. </a:t>
            </a:r>
          </a:p>
        </p:txBody>
      </p:sp>
      <p:sp>
        <p:nvSpPr>
          <p:cNvPr id="4" name="Прямоугольник 3"/>
          <p:cNvSpPr/>
          <p:nvPr/>
        </p:nvSpPr>
        <p:spPr>
          <a:xfrm>
            <a:off x="5242560" y="721690"/>
            <a:ext cx="6644640" cy="120032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Марченкова А. І.</a:t>
            </a:r>
          </a:p>
          <a:p>
            <a:pPr algn="just"/>
            <a:r>
              <a:rPr lang="ru-RU" dirty="0" smtClean="0">
                <a:latin typeface="Times New Roman" panose="02020603050405020304" pitchFamily="18" charset="0"/>
                <a:cs typeface="Times New Roman" panose="02020603050405020304" pitchFamily="18" charset="0"/>
              </a:rPr>
              <a:t>Фізіологія крові : навч.-метод. посіб.</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для студ. природничо-географічного ф-ту / А. І. Марченкова. – Ніжин : НДУ ім. М. Гоголя,</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2016. - 28 c.</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403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26" y="198121"/>
            <a:ext cx="4438204" cy="627888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6096000" y="823077"/>
            <a:ext cx="5791200" cy="147732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smtClean="0">
                <a:latin typeface="Times New Roman" panose="02020603050405020304" pitchFamily="18" charset="0"/>
                <a:cs typeface="Times New Roman" panose="02020603050405020304" pitchFamily="18" charset="0"/>
              </a:rPr>
              <a:t>Марченкова А. І.</a:t>
            </a:r>
          </a:p>
          <a:p>
            <a:r>
              <a:rPr lang="ru-RU" dirty="0" smtClean="0">
                <a:latin typeface="Times New Roman" panose="02020603050405020304" pitchFamily="18" charset="0"/>
                <a:cs typeface="Times New Roman" panose="02020603050405020304" pitchFamily="18" charset="0"/>
              </a:rPr>
              <a:t> Фізіологія травлення : методичні рекомендації до лабораторних</a:t>
            </a:r>
            <a:r>
              <a:rPr lang="en-US"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завдань для студентів природничо-географічного факультету /</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А. І.</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Марченкова, Л. П. Дема. – Ніжин : НДУ ім. М.</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Гоголя, 2017. – 27 с.</a:t>
            </a:r>
            <a:endParaRPr lang="ru-RU" dirty="0">
              <a:latin typeface="Times New Roman" panose="02020603050405020304" pitchFamily="18" charset="0"/>
              <a:cs typeface="Times New Roman" panose="02020603050405020304" pitchFamily="18" charset="0"/>
            </a:endParaRPr>
          </a:p>
        </p:txBody>
      </p:sp>
      <p:sp>
        <p:nvSpPr>
          <p:cNvPr id="5" name="Горизонтальный свиток 4"/>
          <p:cNvSpPr/>
          <p:nvPr/>
        </p:nvSpPr>
        <p:spPr>
          <a:xfrm>
            <a:off x="6096000" y="2084741"/>
            <a:ext cx="5791200" cy="4285580"/>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Times New Roman" panose="02020603050405020304" pitchFamily="18" charset="0"/>
                <a:cs typeface="Times New Roman" panose="02020603050405020304" pitchFamily="18" charset="0"/>
              </a:rPr>
              <a:t>У методичних рекомендаціях подано перелік основних</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термінів, параметрів та теоретичні питання, які потрібні під час виконання відповідного лабораторного завдання.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991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18" y="259080"/>
            <a:ext cx="4392681" cy="6294120"/>
          </a:xfrm>
          <a:prstGeom prst="rect">
            <a:avLst/>
          </a:prstGeom>
          <a:ln>
            <a:noFill/>
          </a:ln>
          <a:effectLst>
            <a:outerShdw blurRad="292100" dist="139700" dir="2700000" algn="tl" rotWithShape="0">
              <a:srgbClr val="333333">
                <a:alpha val="65000"/>
              </a:srgbClr>
            </a:outerShdw>
          </a:effectLst>
        </p:spPr>
      </p:pic>
      <p:sp>
        <p:nvSpPr>
          <p:cNvPr id="3" name="Горизонтальный свиток 2"/>
          <p:cNvSpPr/>
          <p:nvPr/>
        </p:nvSpPr>
        <p:spPr>
          <a:xfrm>
            <a:off x="6096000" y="2194316"/>
            <a:ext cx="5791200" cy="4358884"/>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Times New Roman" panose="02020603050405020304" pitchFamily="18" charset="0"/>
                <a:cs typeface="Times New Roman" panose="02020603050405020304" pitchFamily="18" charset="0"/>
              </a:rPr>
              <a:t>В навчально-методичному посібнику «Обмін речовин та енергії</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Терморегуляція» багато уваги приділено розкриттю</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механізмів регуляції обміну речовин, особливості обміну білків, вуглеводів, жирів. Розглядаються процеси терморегуляції та термодинаміки живих систем. </a:t>
            </a:r>
          </a:p>
        </p:txBody>
      </p:sp>
      <p:sp>
        <p:nvSpPr>
          <p:cNvPr id="4" name="Прямоугольник 3"/>
          <p:cNvSpPr/>
          <p:nvPr/>
        </p:nvSpPr>
        <p:spPr>
          <a:xfrm>
            <a:off x="6096000" y="716988"/>
            <a:ext cx="5791200" cy="147732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Марченкова А.І., Качалка О.В.</a:t>
            </a:r>
          </a:p>
          <a:p>
            <a:pPr algn="just"/>
            <a:r>
              <a:rPr lang="ru-RU" dirty="0" smtClean="0">
                <a:latin typeface="Times New Roman" panose="02020603050405020304" pitchFamily="18" charset="0"/>
                <a:cs typeface="Times New Roman" panose="02020603050405020304" pitchFamily="18" charset="0"/>
              </a:rPr>
              <a:t>Обмін речовин</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та енергії. Терморегуляція: Навчально-методичний посібник</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студентів природничо-географічного факультету. – Ніжин: Видавництво НДПУ, 2003. - 53 c.</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7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86" y="213361"/>
            <a:ext cx="4283144" cy="6324600"/>
          </a:xfrm>
          <a:prstGeom prst="rect">
            <a:avLst/>
          </a:prstGeom>
          <a:ln>
            <a:noFill/>
          </a:ln>
          <a:effectLst>
            <a:outerShdw blurRad="292100" dist="139700" dir="2700000" algn="tl" rotWithShape="0">
              <a:srgbClr val="333333">
                <a:alpha val="65000"/>
              </a:srgbClr>
            </a:outerShdw>
          </a:effectLst>
        </p:spPr>
      </p:pic>
      <p:sp>
        <p:nvSpPr>
          <p:cNvPr id="3" name="Горизонтальный свиток 2"/>
          <p:cNvSpPr/>
          <p:nvPr/>
        </p:nvSpPr>
        <p:spPr>
          <a:xfrm>
            <a:off x="6096000" y="2727960"/>
            <a:ext cx="5775960" cy="3810001"/>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uk-UA" dirty="0" smtClean="0">
                <a:latin typeface="Times New Roman" panose="02020603050405020304" pitchFamily="18" charset="0"/>
                <a:cs typeface="Times New Roman" panose="02020603050405020304" pitchFamily="18" charset="0"/>
              </a:rPr>
              <a:t>У</a:t>
            </a:r>
            <a:r>
              <a:rPr lang="ru-RU" dirty="0" smtClean="0">
                <a:latin typeface="Times New Roman" panose="02020603050405020304" pitchFamily="18" charset="0"/>
                <a:cs typeface="Times New Roman" panose="02020603050405020304" pitchFamily="18" charset="0"/>
              </a:rPr>
              <a:t> навчально-методичному посібнику "Фізіологія нервової</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системи" багато уваги приділено розкриттю функцій і загальних</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принципів будови нервової системи, нервової тканини, нервових</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волокон та синапсів. Розглядаються властивості нервових</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центрів, особливості проведення збудження синапсами, процеси</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гальмування та їх механізми.</a:t>
            </a:r>
          </a:p>
        </p:txBody>
      </p:sp>
      <p:sp>
        <p:nvSpPr>
          <p:cNvPr id="5" name="Прямоугольник 4"/>
          <p:cNvSpPr/>
          <p:nvPr/>
        </p:nvSpPr>
        <p:spPr>
          <a:xfrm>
            <a:off x="6096000" y="718505"/>
            <a:ext cx="5775960" cy="147732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Марченкова А.І.</a:t>
            </a:r>
          </a:p>
          <a:p>
            <a:pPr algn="just"/>
            <a:r>
              <a:rPr lang="ru-RU" dirty="0" smtClean="0">
                <a:latin typeface="Times New Roman" panose="02020603050405020304" pitchFamily="18" charset="0"/>
                <a:cs typeface="Times New Roman" panose="02020603050405020304" pitchFamily="18" charset="0"/>
              </a:rPr>
              <a:t> Фізіологія нервової системи: Навчально-методичний посібник</a:t>
            </a:r>
            <a:r>
              <a:rPr lang="en-US"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для студентів природничо-географічного факультету. – Ніжин:</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Видавництво НДУ ім. М.Гоголя, 2007. – 42 с.</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612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02" y="243841"/>
            <a:ext cx="4115007" cy="6324600"/>
          </a:xfrm>
          <a:prstGeom prst="rect">
            <a:avLst/>
          </a:prstGeom>
          <a:ln>
            <a:noFill/>
          </a:ln>
          <a:effectLst>
            <a:outerShdw blurRad="292100" dist="139700" dir="2700000" algn="tl" rotWithShape="0">
              <a:srgbClr val="333333">
                <a:alpha val="65000"/>
              </a:srgbClr>
            </a:outerShdw>
          </a:effectLst>
        </p:spPr>
      </p:pic>
      <p:sp>
        <p:nvSpPr>
          <p:cNvPr id="3" name="Горизонтальный свиток 2"/>
          <p:cNvSpPr/>
          <p:nvPr/>
        </p:nvSpPr>
        <p:spPr>
          <a:xfrm>
            <a:off x="6096000" y="2362201"/>
            <a:ext cx="5791200" cy="4206240"/>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Times New Roman" panose="02020603050405020304" pitchFamily="18" charset="0"/>
                <a:cs typeface="Times New Roman" panose="02020603050405020304" pitchFamily="18" charset="0"/>
              </a:rPr>
              <a:t>У другому виданні посібника викладені основні положення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сучасної клітинної теорії. Дається аналіз основних положень</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клітинної теорії і їх значення в наш час для розуміння загально-біологічних питань.</a:t>
            </a:r>
          </a:p>
        </p:txBody>
      </p:sp>
      <p:sp>
        <p:nvSpPr>
          <p:cNvPr id="4" name="Прямоугольник 3"/>
          <p:cNvSpPr/>
          <p:nvPr/>
        </p:nvSpPr>
        <p:spPr>
          <a:xfrm>
            <a:off x="6096000" y="699055"/>
            <a:ext cx="5791200" cy="92333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Марченкова А.І.</a:t>
            </a:r>
          </a:p>
          <a:p>
            <a:pPr algn="just"/>
            <a:r>
              <a:rPr lang="ru-RU" dirty="0" smtClean="0">
                <a:latin typeface="Times New Roman" panose="02020603050405020304" pitchFamily="18" charset="0"/>
                <a:cs typeface="Times New Roman" panose="02020603050405020304" pitchFamily="18" charset="0"/>
              </a:rPr>
              <a:t>Цитологія: Навчальний посібник. - 2-е вид., випр., доп. - Ніжин: HДПУ, 2003.- 67 с.</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22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02" y="243841"/>
            <a:ext cx="4376945" cy="6248399"/>
          </a:xfrm>
          <a:prstGeom prst="rect">
            <a:avLst/>
          </a:prstGeom>
          <a:ln>
            <a:noFill/>
          </a:ln>
          <a:effectLst>
            <a:outerShdw blurRad="292100" dist="139700" dir="2700000" algn="tl" rotWithShape="0">
              <a:srgbClr val="333333">
                <a:alpha val="65000"/>
              </a:srgbClr>
            </a:outerShdw>
          </a:effectLst>
        </p:spPr>
      </p:pic>
      <p:sp>
        <p:nvSpPr>
          <p:cNvPr id="3" name="Горизонтальный свиток 2"/>
          <p:cNvSpPr/>
          <p:nvPr/>
        </p:nvSpPr>
        <p:spPr>
          <a:xfrm>
            <a:off x="6096000" y="2103120"/>
            <a:ext cx="5760720" cy="4754880"/>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Times New Roman" panose="02020603050405020304" pitchFamily="18" charset="0"/>
                <a:cs typeface="Times New Roman" panose="02020603050405020304" pitchFamily="18" charset="0"/>
              </a:rPr>
              <a:t>Навчальні програми “Фізіологія людини і тварин", "Цитологія"</a:t>
            </a:r>
            <a:r>
              <a:rPr lang="uk-UA"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"Валеологія" складені згідно вимог сучасної вищої школи. </a:t>
            </a:r>
            <a:r>
              <a:rPr lang="ru-RU" dirty="0">
                <a:latin typeface="Times New Roman" panose="02020603050405020304" pitchFamily="18" charset="0"/>
                <a:cs typeface="Times New Roman" panose="02020603050405020304" pitchFamily="18" charset="0"/>
              </a:rPr>
              <a:t>В</a:t>
            </a:r>
            <a:r>
              <a:rPr lang="ru-RU" dirty="0" smtClean="0">
                <a:latin typeface="Times New Roman" panose="02020603050405020304" pitchFamily="18" charset="0"/>
                <a:cs typeface="Times New Roman" panose="02020603050405020304" pitchFamily="18" charset="0"/>
              </a:rPr>
              <a:t> програмах розглядаються питання особливості будови та функцій систем, важливе місце приділяється вивчення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вікових анатомо-фізіологічних особливостей людини</a:t>
            </a:r>
          </a:p>
        </p:txBody>
      </p:sp>
      <p:sp>
        <p:nvSpPr>
          <p:cNvPr id="4" name="Прямоугольник 3"/>
          <p:cNvSpPr/>
          <p:nvPr/>
        </p:nvSpPr>
        <p:spPr>
          <a:xfrm>
            <a:off x="6096000" y="705069"/>
            <a:ext cx="5760720" cy="120032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Навчальні програми для спеціальності біологія - хімія з фізіології людини і тварин / Укл. Марченкова А.І., цитології</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Укл. Марченкова А.І., валеології / Укл. Слюсарчук Т.Ю., Демала</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Ніжин: НДПУ, 2001 р. - 48 с.</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849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51" y="182881"/>
            <a:ext cx="4173814" cy="6370320"/>
          </a:xfrm>
          <a:prstGeom prst="rect">
            <a:avLst/>
          </a:prstGeom>
          <a:ln>
            <a:noFill/>
          </a:ln>
          <a:effectLst>
            <a:outerShdw blurRad="292100" dist="139700" dir="2700000" algn="tl" rotWithShape="0">
              <a:srgbClr val="333333">
                <a:alpha val="65000"/>
              </a:srgbClr>
            </a:outerShdw>
          </a:effectLst>
        </p:spPr>
      </p:pic>
      <p:sp>
        <p:nvSpPr>
          <p:cNvPr id="3" name="Горизонтальный свиток 2"/>
          <p:cNvSpPr/>
          <p:nvPr/>
        </p:nvSpPr>
        <p:spPr>
          <a:xfrm>
            <a:off x="6096000" y="2590799"/>
            <a:ext cx="5791200" cy="3962401"/>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Times New Roman" panose="02020603050405020304" pitchFamily="18" charset="0"/>
                <a:cs typeface="Times New Roman" panose="02020603050405020304" pitchFamily="18" charset="0"/>
              </a:rPr>
              <a:t>У навчально-методичному </a:t>
            </a:r>
            <a:r>
              <a:rPr lang="uk-UA" dirty="0" smtClean="0">
                <a:latin typeface="Times New Roman" panose="02020603050405020304" pitchFamily="18" charset="0"/>
                <a:cs typeface="Times New Roman" panose="02020603050405020304" pitchFamily="18" charset="0"/>
              </a:rPr>
              <a:t>посібнику</a:t>
            </a:r>
            <a:r>
              <a:rPr lang="ru-RU"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Фізіологія</a:t>
            </a:r>
            <a:r>
              <a:rPr lang="ru-RU" dirty="0" smtClean="0">
                <a:latin typeface="Times New Roman" panose="02020603050405020304" pitchFamily="18" charset="0"/>
                <a:cs typeface="Times New Roman" panose="02020603050405020304" pitchFamily="18" charset="0"/>
              </a:rPr>
              <a:t> збудливих</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структур" багато уваги приділено розкриттю механізмів біоелектричних потенціалів, аналізу властивостей локального збудження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та нервового імпульсу. Розглядаються ефекти впливу електричного</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струму на збудливі структури та особливості ритмічного збудження.</a:t>
            </a:r>
          </a:p>
        </p:txBody>
      </p:sp>
      <p:sp>
        <p:nvSpPr>
          <p:cNvPr id="4" name="Прямоугольник 3"/>
          <p:cNvSpPr/>
          <p:nvPr/>
        </p:nvSpPr>
        <p:spPr>
          <a:xfrm>
            <a:off x="6096000" y="718795"/>
            <a:ext cx="5791200" cy="147732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Марченкова А. І.</a:t>
            </a:r>
          </a:p>
          <a:p>
            <a:pPr algn="just"/>
            <a:r>
              <a:rPr lang="ru-RU" dirty="0" smtClean="0">
                <a:latin typeface="Times New Roman" panose="02020603050405020304" pitchFamily="18" charset="0"/>
                <a:cs typeface="Times New Roman" panose="02020603050405020304" pitchFamily="18" charset="0"/>
              </a:rPr>
              <a:t>Фізіологія збудливих структур : [навчально-методичний посібник для студентів природничо-географічного факультету А. І. Марченкова. - Ніжин : Видавництво НДУ ім. М. Гоголя, 2011. – 48 с.</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117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81" y="213360"/>
            <a:ext cx="4295154" cy="6217920"/>
          </a:xfrm>
          <a:prstGeom prst="rect">
            <a:avLst/>
          </a:prstGeom>
          <a:ln>
            <a:noFill/>
          </a:ln>
          <a:effectLst>
            <a:outerShdw blurRad="292100" dist="139700" dir="2700000" algn="tl" rotWithShape="0">
              <a:srgbClr val="333333">
                <a:alpha val="65000"/>
              </a:srgbClr>
            </a:outerShdw>
          </a:effectLst>
        </p:spPr>
      </p:pic>
      <p:sp>
        <p:nvSpPr>
          <p:cNvPr id="3" name="Горизонтальный свиток 2"/>
          <p:cNvSpPr/>
          <p:nvPr/>
        </p:nvSpPr>
        <p:spPr>
          <a:xfrm>
            <a:off x="6096000" y="2621280"/>
            <a:ext cx="5806440" cy="4099559"/>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Times New Roman" panose="02020603050405020304" pitchFamily="18" charset="0"/>
                <a:cs typeface="Times New Roman" panose="02020603050405020304" pitchFamily="18" charset="0"/>
              </a:rPr>
              <a:t>В навчально-методичному посібнику "Фізіологія серцево-судинної системи” подані основні дані по морфології серця у хребетних тварин. Розглядаються властивості серцевого м'язу, його збудливість, нервова і гуморальна регуляція серця, ЕКГ і її аналіз.</a:t>
            </a:r>
          </a:p>
        </p:txBody>
      </p:sp>
      <p:sp>
        <p:nvSpPr>
          <p:cNvPr id="4" name="Прямоугольник 3"/>
          <p:cNvSpPr/>
          <p:nvPr/>
        </p:nvSpPr>
        <p:spPr>
          <a:xfrm>
            <a:off x="6096000" y="709824"/>
            <a:ext cx="5806440" cy="175432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Марченкова А.І., Качалка О.В., Кузьменко Л.П.</a:t>
            </a:r>
          </a:p>
          <a:p>
            <a:pPr algn="just"/>
            <a:r>
              <a:rPr lang="ru-RU" dirty="0" smtClean="0">
                <a:latin typeface="Times New Roman" panose="02020603050405020304" pitchFamily="18" charset="0"/>
                <a:cs typeface="Times New Roman" panose="02020603050405020304" pitchFamily="18" charset="0"/>
              </a:rPr>
              <a:t> Фізіологія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серцево-судинної системи. Навчально-методичний посібник для студентів денного та заочного відділення природничо-географічного</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факультету. – Ніжин: Редакційно-видавничий відділ НДПУ, 2001. – 74 с.</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976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09" y="198120"/>
            <a:ext cx="4241317" cy="6172200"/>
          </a:xfrm>
          <a:prstGeom prst="rect">
            <a:avLst/>
          </a:prstGeom>
          <a:ln>
            <a:noFill/>
          </a:ln>
          <a:effectLst>
            <a:outerShdw blurRad="292100" dist="139700" dir="2700000" algn="tl" rotWithShape="0">
              <a:srgbClr val="333333">
                <a:alpha val="65000"/>
              </a:srgbClr>
            </a:outerShdw>
          </a:effectLst>
        </p:spPr>
      </p:pic>
      <p:sp>
        <p:nvSpPr>
          <p:cNvPr id="3" name="Горизонтальный свиток 2"/>
          <p:cNvSpPr/>
          <p:nvPr/>
        </p:nvSpPr>
        <p:spPr>
          <a:xfrm>
            <a:off x="6096000" y="2484120"/>
            <a:ext cx="5775960" cy="3886200"/>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Times New Roman" panose="02020603050405020304" pitchFamily="18" charset="0"/>
                <a:cs typeface="Times New Roman" panose="02020603050405020304" pitchFamily="18" charset="0"/>
              </a:rPr>
              <a:t>У посібнику викладаються найновіші відомості про структуру й фізіологічні функції аналізаторів, їх значення в життєдіяльності організму, пояснюються методичні підходи</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до вивчення цього складного розділу фізіології.</a:t>
            </a:r>
          </a:p>
        </p:txBody>
      </p:sp>
      <p:sp>
        <p:nvSpPr>
          <p:cNvPr id="4" name="Прямоугольник 3"/>
          <p:cNvSpPr/>
          <p:nvPr/>
        </p:nvSpPr>
        <p:spPr>
          <a:xfrm>
            <a:off x="6096000" y="717756"/>
            <a:ext cx="5775960" cy="120032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Марченкова А.І. </a:t>
            </a:r>
          </a:p>
          <a:p>
            <a:pPr algn="just"/>
            <a:r>
              <a:rPr lang="ru-RU" dirty="0" smtClean="0">
                <a:latin typeface="Times New Roman" panose="02020603050405020304" pitchFamily="18" charset="0"/>
                <a:cs typeface="Times New Roman" panose="02020603050405020304" pitchFamily="18" charset="0"/>
              </a:rPr>
              <a:t>Фізіологія аналізаторів: Навчально-методичний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посібник. – Ніжин, НДПУ ім. Миколи Гоголя. – 2000 р. - 55 с.</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983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7164" y="2107096"/>
            <a:ext cx="10270435" cy="3139321"/>
          </a:xfrm>
          <a:prstGeom prst="rect">
            <a:avLst/>
          </a:prstGeom>
        </p:spPr>
        <p:txBody>
          <a:bodyPr wrap="square">
            <a:spAutoFit/>
          </a:bodyPr>
          <a:lstStyle/>
          <a:p>
            <a:pPr algn="ctr"/>
            <a:r>
              <a:rPr lang="ru-RU" sz="6600" dirty="0" smtClean="0">
                <a:latin typeface="Times New Roman" panose="02020603050405020304" pitchFamily="18" charset="0"/>
                <a:cs typeface="Times New Roman" panose="02020603050405020304" pitchFamily="18" charset="0"/>
              </a:rPr>
              <a:t>Виставку</a:t>
            </a:r>
            <a:r>
              <a:rPr lang="uk-UA" sz="6600" dirty="0" smtClean="0">
                <a:latin typeface="Times New Roman" panose="02020603050405020304" pitchFamily="18" charset="0"/>
                <a:cs typeface="Times New Roman" panose="02020603050405020304" pitchFamily="18" charset="0"/>
              </a:rPr>
              <a:t> підготували бібліотекарі студентського абонементу НДУ </a:t>
            </a:r>
            <a:endParaRPr lang="ru-RU"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151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34330" y="1245698"/>
            <a:ext cx="8164904" cy="5406893"/>
          </a:xfrm>
        </p:spPr>
        <p:txBody>
          <a:bodyPr>
            <a:noAutofit/>
          </a:bodyPr>
          <a:lstStyle/>
          <a:p>
            <a:pPr marL="0" indent="0" algn="ctr">
              <a:buNone/>
            </a:pPr>
            <a:r>
              <a:rPr lang="uk-UA" sz="5400" noProof="1" smtClean="0">
                <a:latin typeface="Monotype Corsiva" panose="03010101010201010101" pitchFamily="66" charset="0"/>
              </a:rPr>
              <a:t>До 75-річчя від дня народження Ангеліни Іванівни Марченкової: доцента, кандидата біологічних наук кафедри фізичного виховання та валеології.</a:t>
            </a:r>
            <a:endParaRPr lang="uk-UA" sz="5400" noProof="1">
              <a:latin typeface="Monotype Corsiva" panose="03010101010201010101"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1" y="1245700"/>
            <a:ext cx="3810000" cy="4804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480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0" y="-689113"/>
            <a:ext cx="12192000" cy="8269356"/>
          </a:xfrm>
          <a:prstGeom prst="horizontalScroll">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uk-UA" sz="2400" noProof="1">
                <a:latin typeface="Times New Roman" panose="02020603050405020304" pitchFamily="18" charset="0"/>
                <a:cs typeface="Times New Roman" panose="02020603050405020304" pitchFamily="18" charset="0"/>
              </a:rPr>
              <a:t>18 червня – 75 років від дня народження Ангеліни Іванівни Марченкової (1946), доцента, кандидата біологічних наук кафедри фізичного виховання та валеології. Народилася в місті Рига (Латвійська РСР). Навчалася в середній школі № 7 м. Ніжина, яку закінчила в 1964 р. із золотою медаллю. В 1964–1969 рр. працювала концертмейстером в НДПІ ім. М. В. Гоголя на музично-педагогічному факультеті. В 1975 р. закінчила біологічний факультет Московського державного університету ім. М. Ломоносова за спеціальністю мікробіологія і отримала фах біолога-біохіміка. Після захисту кандидатської дисертації працювала (1980–1983) молодшим науковим співробітником при Інституті мікробіології АН СРСР, викладачем загального фортепіано і концертмейстером в дитячій музичній школі м. Біла Церква; молодшим науковим співробітником у відділі медико-біологічних проблем електроніки Всесоюзного науководослідного інституту кабельної промисловості в м. Юрмала (ЛатРСР). </a:t>
            </a:r>
          </a:p>
        </p:txBody>
      </p:sp>
    </p:spTree>
    <p:extLst>
      <p:ext uri="{BB962C8B-B14F-4D97-AF65-F5344CB8AC3E}">
        <p14:creationId xmlns:p14="http://schemas.microsoft.com/office/powerpoint/2010/main" val="173691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0" y="-702365"/>
            <a:ext cx="12192000" cy="8269356"/>
          </a:xfrm>
          <a:prstGeom prst="horizontalScroll">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uk-UA" sz="2400" noProof="1">
                <a:latin typeface="Times New Roman" panose="02020603050405020304" pitchFamily="18" charset="0"/>
                <a:cs typeface="Times New Roman" panose="02020603050405020304" pitchFamily="18" charset="0"/>
              </a:rPr>
              <a:t>Працювала у Ніжинській вищій школі з 1983 по 2019 рр. на посадах асистента (1983–1984), старшого викладача (1984–1988), доцента (з 1988). Кандидат біологічних наук (з 1981), доцент (з 1991). Наукові роботи, подані на конкурс при інституті мікробіології АН СРСР, були двічі удостоєні премією. Результати наукової роботи представлялися на виставці ВДНГ, а також на Міжнародних виставках в Угорщині (1980), Італії (1981) в розділі «Нові речовини і матеріали». Читала лекції з дисциплін «Фізіології людини і тварини», «Цитологія», «Основи біології та генетики людини», «Анатомія та фізіологія дітей з основами генетики», «Вікова фізіологія та валеологія», «Анатомія 41 людини», «Основи медичних знань та охорони здоров’я», «Гістологія з основами цитології та ембріології» та ін. За досягнуті успіхи в науковій та педагогічній діяльності нагороджена медаллю «Ветеран праці». Відмінник освіти України (2018). Має понад 70 робіт наукового та методичного плану, 3 авторські свідоцтва. Основні напрямки наукових досліджень – ензимологія, фізіологія, цитологія та валеологія.</a:t>
            </a:r>
          </a:p>
          <a:p>
            <a:endParaRPr lang="ru-RU" sz="1600" dirty="0"/>
          </a:p>
        </p:txBody>
      </p:sp>
    </p:spTree>
    <p:extLst>
      <p:ext uri="{BB962C8B-B14F-4D97-AF65-F5344CB8AC3E}">
        <p14:creationId xmlns:p14="http://schemas.microsoft.com/office/powerpoint/2010/main" val="1014414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41" y="193964"/>
            <a:ext cx="4185824" cy="6414654"/>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4779818" y="705450"/>
            <a:ext cx="7079674" cy="1200329"/>
          </a:xfrm>
          <a:prstGeom prst="rect">
            <a:avLst/>
          </a:prstGeom>
          <a:solidFill>
            <a:schemeClr val="accent1">
              <a:lumMod val="20000"/>
              <a:lumOff val="80000"/>
            </a:schemeClr>
          </a:solidFill>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Марченкова А. І., Дема Л. П.</a:t>
            </a:r>
          </a:p>
          <a:p>
            <a:pPr algn="just"/>
            <a:r>
              <a:rPr lang="ru-RU" dirty="0" smtClean="0">
                <a:latin typeface="Times New Roman" panose="02020603050405020304" pitchFamily="18" charset="0"/>
                <a:cs typeface="Times New Roman" panose="02020603050405020304" pitchFamily="18" charset="0"/>
              </a:rPr>
              <a:t>Фізіологія дихання: методичні рекомендації до лабораторних занять</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для студентів природничо-географічного факультету. Ніжин: НДУ</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ім. М. Гоголя, 2019. 28 с.</a:t>
            </a:r>
            <a:endParaRPr lang="ru-RU" dirty="0">
              <a:latin typeface="Times New Roman" panose="02020603050405020304" pitchFamily="18" charset="0"/>
              <a:cs typeface="Times New Roman" panose="02020603050405020304" pitchFamily="18" charset="0"/>
            </a:endParaRPr>
          </a:p>
        </p:txBody>
      </p:sp>
      <p:sp>
        <p:nvSpPr>
          <p:cNvPr id="5" name="Горизонтальный свиток 4"/>
          <p:cNvSpPr/>
          <p:nvPr/>
        </p:nvSpPr>
        <p:spPr>
          <a:xfrm>
            <a:off x="4655128" y="2660073"/>
            <a:ext cx="7204364" cy="4087091"/>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Times New Roman" panose="02020603050405020304" pitchFamily="18" charset="0"/>
                <a:cs typeface="Times New Roman" panose="02020603050405020304" pitchFamily="18" charset="0"/>
              </a:rPr>
              <a:t>У методичних рекомендаціях дається перелік</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термінів, понять з фізіології дихання, описані методики</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лабораторних завдань, вимоги до аналізу результатів досліджень та</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висновків за власними результатами, подані основні проби для визначення функціонального стану системи дихання</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9163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50" y="152400"/>
            <a:ext cx="4222324" cy="6414655"/>
          </a:xfrm>
          <a:prstGeom prst="rect">
            <a:avLst/>
          </a:prstGeom>
          <a:ln>
            <a:noFill/>
          </a:ln>
          <a:effectLst>
            <a:outerShdw blurRad="292100" dist="139700" dir="2700000" algn="tl" rotWithShape="0">
              <a:srgbClr val="333333">
                <a:alpha val="65000"/>
              </a:srgbClr>
            </a:outerShdw>
          </a:effectLst>
        </p:spPr>
      </p:pic>
      <p:sp>
        <p:nvSpPr>
          <p:cNvPr id="3" name="Горизонтальный свиток 2"/>
          <p:cNvSpPr/>
          <p:nvPr/>
        </p:nvSpPr>
        <p:spPr>
          <a:xfrm>
            <a:off x="4765964" y="2357080"/>
            <a:ext cx="7135092" cy="3960593"/>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Times New Roman" panose="02020603050405020304" pitchFamily="18" charset="0"/>
                <a:cs typeface="Times New Roman" panose="02020603050405020304" pitchFamily="18" charset="0"/>
              </a:rPr>
              <a:t>Мета навчального посібника забезпечити студентів теоретичним</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матеріалом для засвоєння клітинно-молекулярних основ життя. Данний</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посібник допоможе засвоїти, самостійно опанувати, систематизувати й</a:t>
            </a:r>
          </a:p>
          <a:p>
            <a:pPr algn="just"/>
            <a:r>
              <a:rPr lang="ru-RU" dirty="0" smtClean="0">
                <a:latin typeface="Times New Roman" panose="02020603050405020304" pitchFamily="18" charset="0"/>
                <a:cs typeface="Times New Roman" panose="02020603050405020304" pitchFamily="18" charset="0"/>
              </a:rPr>
              <a:t>узагальнити знання з актуальних і базових розділів цитології: мембрана, ядро, поділ клітини, міжклітинні контакти, ділення клітин</a:t>
            </a:r>
            <a:r>
              <a:rPr lang="ru-RU" dirty="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765964" y="706861"/>
            <a:ext cx="7135092" cy="92333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Кучменко О. Б., Марченкова А. І.</a:t>
            </a:r>
          </a:p>
          <a:p>
            <a:pPr algn="just"/>
            <a:r>
              <a:rPr lang="ru-RU" dirty="0" smtClean="0">
                <a:latin typeface="Times New Roman" panose="02020603050405020304" pitchFamily="18" charset="0"/>
                <a:cs typeface="Times New Roman" panose="02020603050405020304" pitchFamily="18" charset="0"/>
              </a:rPr>
              <a:t>Цитологія: навч. посіб. для студ. денної та заочної форм навчання. Ніжин: НДУ ім. М. Гоголя, 2018. -147 с.</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27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39" y="235527"/>
            <a:ext cx="4127018" cy="6373091"/>
          </a:xfrm>
          <a:prstGeom prst="rect">
            <a:avLst/>
          </a:prstGeom>
          <a:ln>
            <a:noFill/>
          </a:ln>
          <a:effectLst>
            <a:outerShdw blurRad="292100" dist="139700" dir="2700000" algn="tl" rotWithShape="0">
              <a:srgbClr val="333333">
                <a:alpha val="65000"/>
              </a:srgbClr>
            </a:outerShdw>
          </a:effectLst>
        </p:spPr>
      </p:pic>
      <p:sp>
        <p:nvSpPr>
          <p:cNvPr id="3" name="Горизонтальный свиток 2"/>
          <p:cNvSpPr/>
          <p:nvPr/>
        </p:nvSpPr>
        <p:spPr>
          <a:xfrm>
            <a:off x="5278582" y="2346961"/>
            <a:ext cx="6636327" cy="4084320"/>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Times New Roman" panose="02020603050405020304" pitchFamily="18" charset="0"/>
                <a:cs typeface="Times New Roman" panose="02020603050405020304" pitchFamily="18" charset="0"/>
              </a:rPr>
              <a:t>У навчально-методичному посібнику "Фізіологія серцево-судинної системи” подано основні дані з морфології серця у хребетних тварин. Розглядаються властивості серцевого м'яза, його збудливість, нервова і гуморальна регуляція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серця, ЕКГ та її аналіз.</a:t>
            </a:r>
          </a:p>
        </p:txBody>
      </p:sp>
      <p:sp>
        <p:nvSpPr>
          <p:cNvPr id="4" name="Прямоугольник 3"/>
          <p:cNvSpPr/>
          <p:nvPr/>
        </p:nvSpPr>
        <p:spPr>
          <a:xfrm>
            <a:off x="5278582" y="712441"/>
            <a:ext cx="6636327" cy="120032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Марченкова А.І.</a:t>
            </a:r>
          </a:p>
          <a:p>
            <a:pPr algn="just"/>
            <a:r>
              <a:rPr lang="ru-RU" dirty="0" smtClean="0">
                <a:latin typeface="Times New Roman" panose="02020603050405020304" pitchFamily="18" charset="0"/>
                <a:cs typeface="Times New Roman" panose="02020603050405020304" pitchFamily="18" charset="0"/>
              </a:rPr>
              <a:t> Фізіологія серця: Навчально-методичний посібник для студентів</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природничо-географічного факультету. – Ніжин: Видавництво НДУ ім. М.Гоголя, 2009. – 47 с.</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33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51" y="198121"/>
            <a:ext cx="4288084" cy="626364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5486400" y="713537"/>
            <a:ext cx="6400800" cy="147732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Марченкова А.І.</a:t>
            </a:r>
          </a:p>
          <a:p>
            <a:pPr algn="just"/>
            <a:r>
              <a:rPr lang="ru-RU" dirty="0" smtClean="0">
                <a:latin typeface="Times New Roman" panose="02020603050405020304" pitchFamily="18" charset="0"/>
                <a:cs typeface="Times New Roman" panose="02020603050405020304" pitchFamily="18" charset="0"/>
              </a:rPr>
              <a:t> Видатні вчені світу з фізіології людини</a:t>
            </a:r>
            <a:r>
              <a:rPr lang="en-US"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і тварин: Методичні</a:t>
            </a:r>
            <a:r>
              <a:rPr lang="en-US"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рекомендації (для студентів природничо-географічного факультету). - Ніжин: Видавництво НДУ ім. М.Гоголя, 2007. – 27 с.</a:t>
            </a:r>
            <a:endParaRPr lang="ru-RU" dirty="0">
              <a:latin typeface="Times New Roman" panose="02020603050405020304" pitchFamily="18" charset="0"/>
              <a:cs typeface="Times New Roman" panose="02020603050405020304" pitchFamily="18" charset="0"/>
            </a:endParaRPr>
          </a:p>
        </p:txBody>
      </p:sp>
      <p:sp>
        <p:nvSpPr>
          <p:cNvPr id="6" name="Горизонтальный свиток 5"/>
          <p:cNvSpPr/>
          <p:nvPr/>
        </p:nvSpPr>
        <p:spPr>
          <a:xfrm>
            <a:off x="5471160" y="2409247"/>
            <a:ext cx="6400800" cy="4052514"/>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ru-RU" dirty="0" smtClean="0">
                <a:latin typeface="Times New Roman" panose="02020603050405020304" pitchFamily="18" charset="0"/>
                <a:cs typeface="Times New Roman" panose="02020603050405020304" pitchFamily="18" charset="0"/>
              </a:rPr>
              <a:t>У методичних рекомендаціях "Видатні вчені світу з фізіології</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людини і тварин" подана стисла інформація про видатних учених-фізіологів, а також про основні напрями та важливі результати їх</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наукової діяльності. Дані методичні рекомендації містять перелік</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лауреатів Нобелівської премії з фізіології та медицини й показані їх</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досягнення.</a:t>
            </a:r>
          </a:p>
        </p:txBody>
      </p:sp>
    </p:spTree>
    <p:extLst>
      <p:ext uri="{BB962C8B-B14F-4D97-AF65-F5344CB8AC3E}">
        <p14:creationId xmlns:p14="http://schemas.microsoft.com/office/powerpoint/2010/main" val="37346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52" y="228601"/>
            <a:ext cx="4309235" cy="6111240"/>
          </a:xfrm>
          <a:prstGeom prst="rect">
            <a:avLst/>
          </a:prstGeom>
          <a:ln>
            <a:noFill/>
          </a:ln>
          <a:effectLst>
            <a:outerShdw blurRad="292100" dist="139700" dir="2700000" algn="tl" rotWithShape="0">
              <a:srgbClr val="333333">
                <a:alpha val="65000"/>
              </a:srgbClr>
            </a:outerShdw>
          </a:effectLst>
        </p:spPr>
      </p:pic>
      <p:sp>
        <p:nvSpPr>
          <p:cNvPr id="3" name="Горизонтальный свиток 2"/>
          <p:cNvSpPr/>
          <p:nvPr/>
        </p:nvSpPr>
        <p:spPr>
          <a:xfrm>
            <a:off x="5181600" y="2712720"/>
            <a:ext cx="6705600" cy="3627121"/>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smtClean="0">
                <a:latin typeface="Times New Roman" panose="02020603050405020304" pitchFamily="18" charset="0"/>
                <a:cs typeface="Times New Roman" panose="02020603050405020304" pitchFamily="18" charset="0"/>
              </a:rPr>
              <a:t>Словник містить найбільш важливі фізіологічні терміни і поняття. Їх зміст згідно з навчальною програмою з фізіології</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людини і тварин необхідно знати кожному студенту-біологу, майбутньому вчителю біології.</a:t>
            </a:r>
          </a:p>
        </p:txBody>
      </p:sp>
      <p:sp>
        <p:nvSpPr>
          <p:cNvPr id="4" name="Прямоугольник 3"/>
          <p:cNvSpPr/>
          <p:nvPr/>
        </p:nvSpPr>
        <p:spPr>
          <a:xfrm>
            <a:off x="5181600" y="720605"/>
            <a:ext cx="6705600" cy="120032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dirty="0" smtClean="0">
                <a:latin typeface="Times New Roman" panose="02020603050405020304" pitchFamily="18" charset="0"/>
                <a:cs typeface="Times New Roman" panose="02020603050405020304" pitchFamily="18" charset="0"/>
              </a:rPr>
              <a:t>Марченкова А.</a:t>
            </a:r>
          </a:p>
          <a:p>
            <a:pPr algn="just"/>
            <a:r>
              <a:rPr lang="ru-RU" dirty="0" smtClean="0">
                <a:latin typeface="Times New Roman" panose="02020603050405020304" pitchFamily="18" charset="0"/>
                <a:cs typeface="Times New Roman" panose="02020603050405020304" pitchFamily="18" charset="0"/>
              </a:rPr>
              <a:t>Основні терміни і поняття з курсу фізіології людини і тварин: Словник для студентів природничо-географічного факультету. - Ніжин: Видавництво НДУ ім. М.Гоголя, 2008. – 43 с.</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22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TotalTime>
  <Words>1378</Words>
  <Application>Microsoft Office PowerPoint</Application>
  <PresentationFormat>Произвольный</PresentationFormat>
  <Paragraphs>49</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Волна</vt:lpstr>
      <vt:lpstr>Високий професіоналізм та сумлінна праця - запорука успіху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Високий професіоналізм та сумлінна праця - запорука успіху</dc:title>
  <dc:creator>Пользователь Windows</dc:creator>
  <cp:lastModifiedBy>user1</cp:lastModifiedBy>
  <cp:revision>29</cp:revision>
  <dcterms:created xsi:type="dcterms:W3CDTF">2021-06-17T19:54:16Z</dcterms:created>
  <dcterms:modified xsi:type="dcterms:W3CDTF">2021-06-18T06:19:05Z</dcterms:modified>
</cp:coreProperties>
</file>