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4" r:id="rId4"/>
    <p:sldId id="259" r:id="rId5"/>
    <p:sldId id="260" r:id="rId6"/>
    <p:sldId id="277" r:id="rId7"/>
    <p:sldId id="279" r:id="rId8"/>
    <p:sldId id="261" r:id="rId9"/>
    <p:sldId id="267" r:id="rId10"/>
    <p:sldId id="269" r:id="rId11"/>
    <p:sldId id="263" r:id="rId12"/>
    <p:sldId id="265" r:id="rId13"/>
    <p:sldId id="264" r:id="rId14"/>
    <p:sldId id="270" r:id="rId15"/>
    <p:sldId id="258" r:id="rId16"/>
    <p:sldId id="262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05" autoAdjust="0"/>
  </p:normalViewPr>
  <p:slideViewPr>
    <p:cSldViewPr>
      <p:cViewPr varScale="1">
        <p:scale>
          <a:sx n="84" d="100"/>
          <a:sy n="84" d="100"/>
        </p:scale>
        <p:origin x="1426" y="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solidFill>
                  <a:schemeClr val="bg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Доктори наук, професори</c:v>
                </c:pt>
                <c:pt idx="1">
                  <c:v>Кандидати наук, доценти</c:v>
                </c:pt>
                <c:pt idx="2">
                  <c:v>Старші викладачі</c:v>
                </c:pt>
                <c:pt idx="3">
                  <c:v>Викладачі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6.7</c:v>
                </c:pt>
                <c:pt idx="1">
                  <c:v>53.3</c:v>
                </c:pt>
                <c:pt idx="2">
                  <c:v>33.299999999999997</c:v>
                </c:pt>
                <c:pt idx="3">
                  <c:v>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2B582-EE7B-483F-A146-3A21B19D99FF}" type="datetimeFigureOut">
              <a:rPr lang="uk-UA" smtClean="0"/>
              <a:t>23.03.2020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7B28D-354A-409A-BB74-9594EAF3191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2752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7B28D-354A-409A-BB74-9594EAF31917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942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7B28D-354A-409A-BB74-9594EAF31917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6562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7B28D-354A-409A-BB74-9594EAF31917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7B28D-354A-409A-BB74-9594EAF31917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496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emf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7.wdp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49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image" Target="../media/image44.png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6.wdp"/><Relationship Id="rId24" Type="http://schemas.openxmlformats.org/officeDocument/2006/relationships/image" Target="../media/image55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48.png"/><Relationship Id="rId19" Type="http://schemas.microsoft.com/office/2007/relationships/hdphoto" Target="../media/hdphoto10.wdp"/><Relationship Id="rId4" Type="http://schemas.openxmlformats.org/officeDocument/2006/relationships/image" Target="../media/image45.png"/><Relationship Id="rId9" Type="http://schemas.microsoft.com/office/2007/relationships/hdphoto" Target="../media/hdphoto5.wdp"/><Relationship Id="rId14" Type="http://schemas.openxmlformats.org/officeDocument/2006/relationships/image" Target="../media/image50.png"/><Relationship Id="rId2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9.wdp"/><Relationship Id="rId18" Type="http://schemas.openxmlformats.org/officeDocument/2006/relationships/image" Target="../media/image65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12" Type="http://schemas.openxmlformats.org/officeDocument/2006/relationships/image" Target="../media/image62.png"/><Relationship Id="rId17" Type="http://schemas.microsoft.com/office/2007/relationships/hdphoto" Target="../media/hdphoto21.wdp"/><Relationship Id="rId2" Type="http://schemas.openxmlformats.org/officeDocument/2006/relationships/image" Target="../media/image57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microsoft.com/office/2007/relationships/hdphoto" Target="../media/hdphoto20.wdp"/><Relationship Id="rId10" Type="http://schemas.openxmlformats.org/officeDocument/2006/relationships/image" Target="../media/image61.png"/><Relationship Id="rId19" Type="http://schemas.microsoft.com/office/2007/relationships/hdphoto" Target="../media/hdphoto22.wdp"/><Relationship Id="rId4" Type="http://schemas.openxmlformats.org/officeDocument/2006/relationships/image" Target="../media/image58.png"/><Relationship Id="rId9" Type="http://schemas.microsoft.com/office/2007/relationships/hdphoto" Target="../media/hdphoto17.wdp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microsoft.com/office/2007/relationships/hdphoto" Target="../media/hdphoto23.wdp"/><Relationship Id="rId5" Type="http://schemas.openxmlformats.org/officeDocument/2006/relationships/image" Target="../media/image69.png"/><Relationship Id="rId1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 smtClean="0">
                <a:solidFill>
                  <a:srgbClr val="FCEA04"/>
                </a:solidFill>
                <a:latin typeface="Arial" pitchFamily="34" charset="0"/>
                <a:cs typeface="Arial" pitchFamily="34" charset="0"/>
              </a:rPr>
              <a:t>КАФЕДРА ГЕОГРАФІЇ, ТУРИЗМУ ТА СПОРТУ НІЖИНСЬКОГО ДЕРЖАВНОГО УНІВЕРСИТЕТУ ІМЕНІ МИКОЛИ ГОГОЛЯ</a:t>
            </a:r>
            <a:endParaRPr lang="uk-UA" sz="3600" b="1" dirty="0">
              <a:solidFill>
                <a:srgbClr val="FCEA0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36912"/>
            <a:ext cx="8219256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uk-UA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uk-UA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uk-UA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uk-UA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uk-UA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uk-UA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lnSpc>
                <a:spcPct val="110000"/>
              </a:lnSpc>
              <a:buNone/>
            </a:pPr>
            <a:endParaRPr lang="uk-UA" sz="2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48" y="1831928"/>
            <a:ext cx="3672408" cy="275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0" y="1831928"/>
            <a:ext cx="3689996" cy="275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52" y="4263202"/>
            <a:ext cx="3672408" cy="247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0" y="4308745"/>
            <a:ext cx="3689996" cy="242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9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8666" y="-2638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Навчально-польові практики</a:t>
            </a:r>
            <a:b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(2 курс)</a:t>
            </a:r>
            <a:endParaRPr lang="uk-UA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4064512"/>
            <a:ext cx="1290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Опис фацій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1124744"/>
            <a:ext cx="464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 2 курсі студенти проходять навчальні практики з </a:t>
            </a:r>
            <a:r>
              <a:rPr lang="uk-UA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географії </a:t>
            </a:r>
            <a:r>
              <a:rPr lang="uk-UA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ґрунтів, біогеографії, комплексної фізичної географії</a:t>
            </a:r>
            <a:endParaRPr lang="uk-UA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722" y="3799959"/>
            <a:ext cx="3415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Маршрут комплексної фізико-географічної практики</a:t>
            </a:r>
            <a:endParaRPr lang="uk-UA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77" y="2157993"/>
            <a:ext cx="2354283" cy="17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732277" y="3825871"/>
            <a:ext cx="21721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Навчальна практика</a:t>
            </a:r>
          </a:p>
          <a:p>
            <a:r>
              <a:rPr lang="uk-UA" dirty="0" smtClean="0">
                <a:solidFill>
                  <a:srgbClr val="FFFF00"/>
                </a:solidFill>
              </a:rPr>
              <a:t>    з географії ґрунтів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17" y="2277566"/>
            <a:ext cx="2441660" cy="18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0" y="1124743"/>
            <a:ext cx="3835694" cy="267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7"/>
          <a:stretch>
            <a:fillRect/>
          </a:stretch>
        </p:blipFill>
        <p:spPr>
          <a:xfrm>
            <a:off x="3106850" y="4338713"/>
            <a:ext cx="1922187" cy="2125960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8"/>
          <a:stretch>
            <a:fillRect/>
          </a:stretch>
        </p:blipFill>
        <p:spPr>
          <a:xfrm>
            <a:off x="381722" y="4349517"/>
            <a:ext cx="2038065" cy="212596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252536" y="6266444"/>
            <a:ext cx="3023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   Кар</a:t>
            </a:r>
            <a:r>
              <a:rPr lang="en-US" dirty="0" smtClean="0">
                <a:solidFill>
                  <a:srgbClr val="FFFF00"/>
                </a:solidFill>
              </a:rPr>
              <a:t>’</a:t>
            </a:r>
            <a:r>
              <a:rPr lang="uk-UA" dirty="0" err="1" smtClean="0">
                <a:solidFill>
                  <a:srgbClr val="FFFF00"/>
                </a:solidFill>
              </a:rPr>
              <a:t>єр</a:t>
            </a:r>
            <a:r>
              <a:rPr lang="uk-UA" dirty="0" smtClean="0">
                <a:solidFill>
                  <a:srgbClr val="FFFF00"/>
                </a:solidFill>
              </a:rPr>
              <a:t> з видобутку залізної</a:t>
            </a:r>
          </a:p>
          <a:p>
            <a:pPr algn="ctr"/>
            <a:r>
              <a:rPr lang="uk-UA" dirty="0">
                <a:solidFill>
                  <a:srgbClr val="FFFF00"/>
                </a:solidFill>
              </a:rPr>
              <a:t>р</a:t>
            </a:r>
            <a:r>
              <a:rPr lang="uk-UA" dirty="0" smtClean="0">
                <a:solidFill>
                  <a:srgbClr val="FFFF00"/>
                </a:solidFill>
              </a:rPr>
              <a:t>уди (м. Кривий Ріг)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286358" y="6315077"/>
            <a:ext cx="374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Екскурсія в НПП «</a:t>
            </a:r>
            <a:r>
              <a:rPr lang="uk-UA" dirty="0" err="1" smtClean="0">
                <a:solidFill>
                  <a:srgbClr val="FFFF00"/>
                </a:solidFill>
              </a:rPr>
              <a:t>Олешківські</a:t>
            </a:r>
            <a:r>
              <a:rPr lang="uk-UA" dirty="0" smtClean="0">
                <a:solidFill>
                  <a:srgbClr val="FFFF00"/>
                </a:solidFill>
              </a:rPr>
              <a:t> піски»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51" y="4610428"/>
            <a:ext cx="3829867" cy="170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995309" y="6199299"/>
            <a:ext cx="2145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    Урочище Буки </a:t>
            </a:r>
          </a:p>
          <a:p>
            <a:r>
              <a:rPr lang="uk-UA" dirty="0" smtClean="0">
                <a:solidFill>
                  <a:srgbClr val="FFFF00"/>
                </a:solidFill>
              </a:rPr>
              <a:t>(Черкаська область)</a:t>
            </a:r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1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-13070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Навчально-польові практики </a:t>
            </a:r>
            <a:r>
              <a:rPr lang="uk-UA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(3 курс)</a:t>
            </a:r>
            <a:endParaRPr lang="uk-UA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35" y="1979132"/>
            <a:ext cx="7576321" cy="484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57" y="4539177"/>
            <a:ext cx="1656184" cy="124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7" y="3063373"/>
            <a:ext cx="1239576" cy="106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2944" y="1128695"/>
            <a:ext cx="8755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 третьому курсі студенти проходять комплексну практику з географії за маршрутом: </a:t>
            </a:r>
            <a:r>
              <a:rPr lang="uk-UA" sz="1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Ніжин-Канів-Умань-Вінниця-Кам</a:t>
            </a: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янець-Подільський-Чернівці-Ворохта-г.Говерла-Ів.-Франківськ-Львів-Шацькі </a:t>
            </a:r>
            <a:r>
              <a:rPr lang="uk-UA" sz="1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озера-</a:t>
            </a:r>
            <a:r>
              <a:rPr lang="uk-UA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Рівне-Житомир-Київ-Ніжин</a:t>
            </a:r>
            <a:endParaRPr lang="uk-UA" sz="1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99" y="3063373"/>
            <a:ext cx="1512168" cy="113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042" y="3982330"/>
            <a:ext cx="1009725" cy="117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57" y="4141527"/>
            <a:ext cx="1399084" cy="93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89" y="4856674"/>
            <a:ext cx="211251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3563888" y="3982330"/>
            <a:ext cx="108012" cy="8743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324726"/>
            <a:ext cx="1440159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2915816" y="4199600"/>
            <a:ext cx="119272" cy="11117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00" y="5168596"/>
            <a:ext cx="1562467" cy="104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 стрелкой 11"/>
          <p:cNvCxnSpPr>
            <a:endCxn id="2061" idx="0"/>
          </p:cNvCxnSpPr>
          <p:nvPr/>
        </p:nvCxnSpPr>
        <p:spPr>
          <a:xfrm flipH="1">
            <a:off x="1984334" y="4571271"/>
            <a:ext cx="781233" cy="59732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710038"/>
            <a:ext cx="1305498" cy="97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204864"/>
            <a:ext cx="1688504" cy="107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68" y="2026409"/>
            <a:ext cx="1560067" cy="11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8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622" y="-17140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Навчальні видання кафедри</a:t>
            </a:r>
            <a:endParaRPr lang="uk-UA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658" y="909353"/>
            <a:ext cx="4963406" cy="13675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Викладачі кафедри плідно працюють над підготовкою навчальної літератури, у т. ч. з грифом МОН України</a:t>
            </a:r>
            <a:endParaRPr lang="uk-UA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56" y="2566351"/>
            <a:ext cx="1400369" cy="198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98" y="2546270"/>
            <a:ext cx="1377691" cy="200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51" y="2566351"/>
            <a:ext cx="1333895" cy="200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669" y="2527602"/>
            <a:ext cx="1216415" cy="203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45" y="2544113"/>
            <a:ext cx="1302413" cy="203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35" y="2527602"/>
            <a:ext cx="1330650" cy="204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16" y="4546138"/>
            <a:ext cx="1308940" cy="198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5" y="4575666"/>
            <a:ext cx="1396372" cy="198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30" y="4544868"/>
            <a:ext cx="1419722" cy="200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992" y="4554165"/>
            <a:ext cx="1432986" cy="200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74" y="4552989"/>
            <a:ext cx="1424723" cy="198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63" y="4552989"/>
            <a:ext cx="1407687" cy="199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38" y="2527602"/>
            <a:ext cx="1403648" cy="2048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6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Наукова робота кафедри</a:t>
            </a:r>
            <a:endParaRPr lang="uk-UA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052736"/>
            <a:ext cx="4283968" cy="288032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Викладачі кафедри володіють потужним науковим потенціалом. Упродовж 2009-2019 рр. на кафедрі захищено три докторські та дві кандидатські дисертації. Науковими здобутками </a:t>
            </a:r>
            <a:r>
              <a:rPr lang="uk-UA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кафедри</a:t>
            </a:r>
            <a:r>
              <a:rPr lang="uk-UA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за </a:t>
            </a:r>
            <a:r>
              <a:rPr lang="uk-UA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останні п</a:t>
            </a:r>
            <a:r>
              <a:rPr lang="en-US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ять років є </a:t>
            </a:r>
            <a:r>
              <a:rPr lang="uk-UA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 монографії, 48 </a:t>
            </a:r>
            <a:r>
              <a:rPr lang="uk-UA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статей у фахових виданнях з географії. </a:t>
            </a:r>
            <a:r>
              <a:rPr lang="uk-UA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 кафедрі географії, туризму та спорту </a:t>
            </a:r>
            <a:r>
              <a:rPr lang="uk-UA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виконується </a:t>
            </a:r>
            <a:r>
              <a:rPr lang="uk-UA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колективна наукова тема «</a:t>
            </a:r>
            <a:r>
              <a:rPr lang="uk-UA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УКРАЇНСЬКЕ ПОЛІССЯ: ПРИРОДА, НАСЕЛЕННЯ, ГОСПОДАРСТВО, </a:t>
            </a:r>
            <a:r>
              <a:rPr lang="uk-UA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ВНУТРІШ-НЬО-РЕГІОНАЛЬНІ </a:t>
            </a:r>
            <a:r>
              <a:rPr lang="uk-UA" sz="1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ВІДМІННОСТІ» </a:t>
            </a:r>
            <a:r>
              <a:rPr lang="uk-UA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(2016-2021 рр.) </a:t>
            </a:r>
            <a:endParaRPr lang="uk-UA" sz="1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8520" y="5849454"/>
            <a:ext cx="925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Із 2012 р. на кафедрі </a:t>
            </a:r>
            <a:r>
              <a:rPr lang="uk-UA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було розпочато </a:t>
            </a:r>
            <a:r>
              <a:rPr lang="uk-UA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підготовку аспірантів, із 2015 р. -  докторантів із спеціальності 11.00.02 – економічна та соціальна географія</a:t>
            </a:r>
            <a:endParaRPr lang="uk-UA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98652"/>
            <a:ext cx="1275123" cy="184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44" y="3801111"/>
            <a:ext cx="1311557" cy="184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04" y="1114460"/>
            <a:ext cx="1600379" cy="224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114460"/>
            <a:ext cx="1604136" cy="224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483" y="1114459"/>
            <a:ext cx="1587322" cy="224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13" y="3801111"/>
            <a:ext cx="1255282" cy="185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00" y="3630808"/>
            <a:ext cx="1433205" cy="201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343" y="3630809"/>
            <a:ext cx="1435462" cy="201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8652" y="5565339"/>
            <a:ext cx="58836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15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95" y="3820309"/>
            <a:ext cx="1156700" cy="183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22" y="3801111"/>
            <a:ext cx="1281591" cy="185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4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6830" y="-140408"/>
            <a:ext cx="4562744" cy="114300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Участь викладачів кафедри у наукових конференціях</a:t>
            </a:r>
            <a:endParaRPr lang="uk-UA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5145" y="6126773"/>
            <a:ext cx="2357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Доц. Барановська О.В. серед учасників наукової конференції у м. Суми (2015 р.)</a:t>
            </a:r>
            <a:endParaRPr lang="uk-UA" sz="11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6976" y="6115948"/>
            <a:ext cx="2968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Проф. Барановський М.О</a:t>
            </a:r>
            <a:r>
              <a:rPr lang="uk-UA" sz="1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uk-UA" sz="1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учасник  Всеукраїнського форуму «Децентралізація: перший рік об</a:t>
            </a:r>
            <a:r>
              <a:rPr lang="en-US" sz="1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1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єднання територіальних громад» (Київ, 2016 р.)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53065" y="6115948"/>
            <a:ext cx="26666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Виступ проф. Барановського М.О. </a:t>
            </a:r>
            <a:endParaRPr lang="uk-UA" sz="11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uk-UA" sz="11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науковій конференції у м. Гомелі (Білорусь, 2015 р.)</a:t>
            </a:r>
            <a:endParaRPr lang="uk-UA" sz="11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71" y="135937"/>
            <a:ext cx="1462411" cy="173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632" y="135937"/>
            <a:ext cx="1230309" cy="173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98" y="138230"/>
            <a:ext cx="1186489" cy="17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6" y="135937"/>
            <a:ext cx="1205148" cy="173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54" y="2104638"/>
            <a:ext cx="1243105" cy="172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64" y="2102160"/>
            <a:ext cx="1237400" cy="172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500" y="2125894"/>
            <a:ext cx="1116499" cy="172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64" y="2132617"/>
            <a:ext cx="1274489" cy="172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92" y="2125895"/>
            <a:ext cx="1250158" cy="172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" y="2113356"/>
            <a:ext cx="1239346" cy="172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1777" y="3841182"/>
            <a:ext cx="4671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Публікації викладачів кафедри у фахових виданнях з географії</a:t>
            </a:r>
            <a:endParaRPr lang="uk-UA" sz="1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5126" y="1840404"/>
            <a:ext cx="433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Публікації викладачів кафедри у матеріалах конференцій</a:t>
            </a:r>
            <a:endParaRPr lang="uk-UA" sz="1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4625" y="901685"/>
            <a:ext cx="4362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Щорічно викладачі кафедри беруть участь у роботі багатьох наукових конференцій, публікуються у фахових виданнях з географічних та економічних наук</a:t>
            </a:r>
            <a:endParaRPr lang="uk-UA" sz="1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11" y="4118181"/>
            <a:ext cx="1506525" cy="200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/>
          <p:nvPr/>
        </p:nvPicPr>
        <p:blipFill>
          <a:blip r:embed="rId15"/>
          <a:stretch>
            <a:fillRect/>
          </a:stretch>
        </p:blipFill>
        <p:spPr>
          <a:xfrm>
            <a:off x="6300192" y="3958200"/>
            <a:ext cx="1831005" cy="21577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66" y="4108615"/>
            <a:ext cx="1498273" cy="19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90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424936" cy="114300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Кафедра географії (до 02.01.2020 р.)</a:t>
            </a:r>
            <a:b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 2009, 2011 та 2014 роках визнавалася кращою кафедрою Ніжинського державного університету імені Миколи Гоголя серед структурних підрозділів природничо-математичного циклу  </a:t>
            </a:r>
            <a:endParaRPr lang="uk-UA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2792706" cy="395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90" y="2421342"/>
            <a:ext cx="2841625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05" y="2384829"/>
            <a:ext cx="28956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9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Ким</a:t>
            </a:r>
            <a:r>
              <a:rPr lang="uk-UA" sz="3600" dirty="0" smtClean="0"/>
              <a:t> </a:t>
            </a:r>
            <a:r>
              <a:rPr lang="uk-UA" sz="3600" b="1" dirty="0" smtClean="0">
                <a:solidFill>
                  <a:srgbClr val="FFFF00"/>
                </a:solidFill>
              </a:rPr>
              <a:t>працюють випускники кафедри: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5050904" cy="4997152"/>
          </a:xfrm>
        </p:spPr>
        <p:txBody>
          <a:bodyPr>
            <a:normAutofit/>
          </a:bodyPr>
          <a:lstStyle/>
          <a:p>
            <a:r>
              <a:rPr lang="uk-UA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чителями географії загальноосвітніх навчальних закладів;</a:t>
            </a:r>
          </a:p>
          <a:p>
            <a:r>
              <a:rPr lang="uk-UA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чителями географії та економіки   загальноосвітніх закладів нового типу;</a:t>
            </a:r>
          </a:p>
          <a:p>
            <a:r>
              <a:rPr lang="uk-UA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uk-UA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икладачами вузів різних рівнів акредитації;</a:t>
            </a:r>
          </a:p>
          <a:p>
            <a:r>
              <a:rPr lang="uk-UA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науковцями;</a:t>
            </a:r>
          </a:p>
          <a:p>
            <a:r>
              <a:rPr lang="uk-UA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екологічними інспекторами;</a:t>
            </a:r>
          </a:p>
          <a:p>
            <a:r>
              <a:rPr lang="uk-UA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uk-UA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рганізаторами туристично-краєзнавчої роботи;</a:t>
            </a:r>
          </a:p>
          <a:p>
            <a:r>
              <a:rPr lang="uk-UA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uk-UA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енеджерами туристичних фірм</a:t>
            </a:r>
          </a:p>
          <a:p>
            <a:pPr marL="0" indent="0">
              <a:buNone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2160240" cy="103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772" y="2475247"/>
            <a:ext cx="942975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35" y="2475247"/>
            <a:ext cx="1962402" cy="117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901" y="3650917"/>
            <a:ext cx="1775171" cy="131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370" y="5085184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249524"/>
            <a:ext cx="1083512" cy="110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02" y="3646128"/>
            <a:ext cx="2176029" cy="144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8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459432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Ми чекаємо на ВАС!</a:t>
            </a:r>
            <a:r>
              <a:rPr lang="uk-UA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Адреса кафедри:</a:t>
            </a:r>
            <a:br>
              <a:rPr lang="uk-UA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16602   Чернігівська область</a:t>
            </a:r>
            <a:b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м. Ніжин, вул. Крапив</a:t>
            </a:r>
            <a:r>
              <a:rPr lang="en-US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ru-RU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uk-UA" sz="27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нського</a:t>
            </a:r>
            <a: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2,</a:t>
            </a:r>
            <a:b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Ніжинський державний університет імені Миколи Гоголя</a:t>
            </a:r>
            <a:b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Факультет природничо-географічних і точних наук</a:t>
            </a:r>
            <a:b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Кафедра географії, туризму та спорту</a:t>
            </a:r>
            <a:r>
              <a:rPr lang="en-US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ru-RU" sz="27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kaf.geography@mail.ru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27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uk-UA" sz="27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01008"/>
            <a:ext cx="432048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9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5189" y="78287"/>
            <a:ext cx="5578811" cy="1333681"/>
          </a:xfrm>
        </p:spPr>
        <p:txBody>
          <a:bodyPr>
            <a:normAutofit fontScale="90000"/>
          </a:bodyPr>
          <a:lstStyle/>
          <a:p>
            <a:r>
              <a:rPr lang="uk-UA" sz="31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Викладачі кафедри:</a:t>
            </a:r>
            <a:br>
              <a:rPr lang="uk-UA" sz="31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uk-UA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доктор наук, професор; 8 кандидатів наук, доцентів; 5 старших викладачів,</a:t>
            </a:r>
            <a:br>
              <a:rPr lang="uk-UA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1 викладач</a:t>
            </a:r>
            <a:endParaRPr lang="uk-UA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823" y="1411968"/>
            <a:ext cx="2230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Докт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геогр. наук, проф.</a:t>
            </a:r>
          </a:p>
          <a:p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Барановський М.О</a:t>
            </a:r>
            <a:r>
              <a:rPr lang="uk-UA" dirty="0" smtClean="0">
                <a:solidFill>
                  <a:srgbClr val="FFFF00"/>
                </a:solidFill>
              </a:rPr>
              <a:t>.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299" y="1220235"/>
            <a:ext cx="1368365" cy="169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75192" y="2972265"/>
            <a:ext cx="21445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Канд. геогр. </a:t>
            </a:r>
          </a:p>
          <a:p>
            <a:pPr algn="ctr"/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наук, доц.</a:t>
            </a:r>
          </a:p>
          <a:p>
            <a:pPr algn="ctr"/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Барановська О</a:t>
            </a:r>
            <a:r>
              <a:rPr lang="uk-UA" dirty="0" smtClean="0">
                <a:solidFill>
                  <a:srgbClr val="FFFF00"/>
                </a:solidFill>
              </a:rPr>
              <a:t>.В.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0" y="60109"/>
            <a:ext cx="2025940" cy="139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75551" y="3173467"/>
            <a:ext cx="1774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Канд. геогр. наук, доц. </a:t>
            </a:r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Афоніна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О.О.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2" y="1996744"/>
            <a:ext cx="1389942" cy="172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-5823" y="3717032"/>
            <a:ext cx="1951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Канд. геогр. </a:t>
            </a:r>
          </a:p>
          <a:p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наук, доц. </a:t>
            </a:r>
          </a:p>
          <a:p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Філоненко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Ю.М.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33" y="4169556"/>
            <a:ext cx="1394541" cy="181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779429" y="5986707"/>
            <a:ext cx="150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Старший </a:t>
            </a:r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викл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Бездухов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О.А.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76" y="4113088"/>
            <a:ext cx="1224136" cy="168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111174" y="5799394"/>
            <a:ext cx="1504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Старший </a:t>
            </a:r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викл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Мирон І.В.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17" y="1502759"/>
            <a:ext cx="1392576" cy="180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943368" y="3341420"/>
            <a:ext cx="167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Канд. геогр. наук, доц. Шовкун Т.М.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46068" y="1586890"/>
            <a:ext cx="248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В. о. зав</a:t>
            </a:r>
            <a:r>
              <a:rPr lang="uk-UA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каф., </a:t>
            </a:r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канд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геогр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наук, доц. Остапчук В.В.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64565" y="6174020"/>
            <a:ext cx="1951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Канд. геогр. наук, доц. </a:t>
            </a:r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Філоненко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І.М.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9" y="1225368"/>
            <a:ext cx="1259302" cy="188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727" y="4074333"/>
            <a:ext cx="1335567" cy="200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67" y="-97196"/>
            <a:ext cx="1415150" cy="172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1699" y="2106509"/>
            <a:ext cx="1238947" cy="1795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1271" y="2127114"/>
            <a:ext cx="1314280" cy="18137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80595" y="3823923"/>
            <a:ext cx="1742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Канд</a:t>
            </a:r>
            <a:r>
              <a:rPr lang="uk-UA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пед. наук</a:t>
            </a:r>
            <a:r>
              <a:rPr lang="uk-UA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доц. </a:t>
            </a:r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Заплішний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І.І.</a:t>
            </a:r>
            <a:endParaRPr lang="uk-UA" sz="1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86959" y="3835553"/>
            <a:ext cx="1925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Викл</a:t>
            </a:r>
            <a:r>
              <a:rPr lang="uk-UA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Оленченко</a:t>
            </a:r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С.О.</a:t>
            </a:r>
            <a:endParaRPr lang="uk-UA" sz="1400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25" y="4405860"/>
            <a:ext cx="1470848" cy="20297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525" y="6334780"/>
            <a:ext cx="1465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Старший </a:t>
            </a:r>
            <a:r>
              <a:rPr lang="uk-UA" sz="1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викл</a:t>
            </a:r>
            <a:r>
              <a:rPr lang="uk-UA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Боровик В.В.</a:t>
            </a:r>
            <a:endParaRPr lang="uk-UA" sz="1400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2716" y="4370812"/>
            <a:ext cx="1414349" cy="19518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56248" y="6249966"/>
            <a:ext cx="1636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Старший </a:t>
            </a:r>
            <a:r>
              <a:rPr lang="uk-UA" sz="1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викл</a:t>
            </a:r>
            <a:r>
              <a:rPr lang="uk-UA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Кирієнко М.М.</a:t>
            </a:r>
            <a:endParaRPr lang="uk-UA" sz="1400" dirty="0">
              <a:solidFill>
                <a:srgbClr val="FFFF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94351" y="4358773"/>
            <a:ext cx="1417792" cy="19565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93161" y="6315326"/>
            <a:ext cx="1511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Старший </a:t>
            </a:r>
            <a:r>
              <a:rPr lang="uk-UA" sz="1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викл</a:t>
            </a:r>
            <a:r>
              <a:rPr lang="uk-UA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Кузьменко П.І.</a:t>
            </a:r>
            <a:endParaRPr lang="uk-UA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216469"/>
              </p:ext>
            </p:extLst>
          </p:nvPr>
        </p:nvGraphicFramePr>
        <p:xfrm>
          <a:off x="467544" y="191683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3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Кадровий склад кафедри географії, туризму та спорту станом на 02.01.2020 р.</a:t>
            </a:r>
          </a:p>
        </p:txBody>
      </p:sp>
    </p:spTree>
    <p:extLst>
      <p:ext uri="{BB962C8B-B14F-4D97-AF65-F5344CB8AC3E}">
        <p14:creationId xmlns:p14="http://schemas.microsoft.com/office/powerpoint/2010/main" val="13365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06635" y="126192"/>
            <a:ext cx="4968552" cy="110973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2253595" y="219395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Підготовка фахівців здійснюється за такими </a:t>
            </a:r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рівнями вищої освіти</a:t>
            </a:r>
            <a:endParaRPr lang="uk-UA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47664" y="1638359"/>
            <a:ext cx="5762128" cy="77971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47877" y="4409044"/>
            <a:ext cx="6048672" cy="86409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1690611" y="1809855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Бакалавр – 4 роки</a:t>
            </a:r>
            <a:endParaRPr lang="uk-UA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139952" y="1235929"/>
            <a:ext cx="576064" cy="402431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трелка вниз 16"/>
          <p:cNvSpPr/>
          <p:nvPr/>
        </p:nvSpPr>
        <p:spPr>
          <a:xfrm>
            <a:off x="4270563" y="2418078"/>
            <a:ext cx="430560" cy="596651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TextBox 36"/>
          <p:cNvSpPr txBox="1"/>
          <p:nvPr/>
        </p:nvSpPr>
        <p:spPr>
          <a:xfrm>
            <a:off x="1727684" y="4379427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Аспірантура</a:t>
            </a:r>
            <a:endParaRPr lang="uk-UA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 ОНП Економічна </a:t>
            </a:r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та соціальна </a:t>
            </a:r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географія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зі спеціальності 103 Науки про Землю</a:t>
            </a:r>
            <a:endParaRPr lang="uk-UA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461507" y="5747230"/>
            <a:ext cx="6048672" cy="86409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/>
          <p:cNvSpPr txBox="1"/>
          <p:nvPr/>
        </p:nvSpPr>
        <p:spPr>
          <a:xfrm>
            <a:off x="1771913" y="5702742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Докторантура </a:t>
            </a:r>
            <a:endParaRPr lang="uk-UA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uk-UA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ОНП Економічна та соціальна географія</a:t>
            </a:r>
          </a:p>
          <a:p>
            <a:pPr algn="ctr"/>
            <a:r>
              <a:rPr lang="uk-UA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зі спеціальності 103 Науки про Землю</a:t>
            </a:r>
            <a:endParaRPr lang="uk-UA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90716" y="3015502"/>
            <a:ext cx="4362994" cy="96572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Магістр на базі </a:t>
            </a:r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рівня </a:t>
            </a:r>
            <a:r>
              <a:rPr lang="uk-UA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вищої освіти бакалавр </a:t>
            </a:r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– 1,5 року</a:t>
            </a:r>
            <a:endParaRPr lang="uk-UA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23" y="3967186"/>
            <a:ext cx="664522" cy="432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5285983"/>
            <a:ext cx="664522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6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Підготовка фахівців здійснюється за спеціальностями</a:t>
            </a:r>
            <a:endParaRPr lang="uk-UA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7034" y="1671741"/>
            <a:ext cx="2303046" cy="114505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05" y="1658745"/>
            <a:ext cx="2304257" cy="11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453" y="1911083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106 Географія</a:t>
            </a:r>
            <a:endParaRPr lang="uk-UA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5120" y="1880752"/>
            <a:ext cx="298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103 Науки про Землю</a:t>
            </a:r>
            <a:endParaRPr lang="uk-UA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706" y="3768714"/>
            <a:ext cx="37496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Кафедра має ліцензію на підготовку фахівців у такій кількості: </a:t>
            </a:r>
          </a:p>
          <a:p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Бакалавр – 75 осіб;</a:t>
            </a:r>
          </a:p>
          <a:p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Магістр – 35 осіб </a:t>
            </a:r>
          </a:p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1999" y="3768714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2019/2020 н. р. на кафедрі географії, туризму та спорту </a:t>
            </a:r>
            <a:r>
              <a:rPr lang="uk-UA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навчаєтьсяся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86 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студентів денної 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(75 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осіб 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 рівнем вищої освіти 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«бакалавр», 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– «магістр») та 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 студентів </a:t>
            </a:r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заочної форм навчання  </a:t>
            </a:r>
            <a:endParaRPr lang="uk-UA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978" y="1584920"/>
            <a:ext cx="2232249" cy="12469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9557" y="1616466"/>
            <a:ext cx="22070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014 Середня освіта (Географія</a:t>
            </a:r>
            <a:r>
              <a:rPr lang="uk-UA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2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270268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Підготовка бакалаврів здійснюється </a:t>
            </a:r>
            <a:r>
              <a:rPr lang="uk-UA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освітньо-професійними програмами</a:t>
            </a:r>
            <a:endParaRPr lang="uk-UA" sz="3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5035" y="3131840"/>
            <a:ext cx="2473432" cy="10081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014 Середня освіта  (Географія)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87720" y="3049880"/>
            <a:ext cx="2294524" cy="10081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103 Науки про Землю 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760" y="1772816"/>
            <a:ext cx="3168352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Галузь знань «Освіта/Педагогіка»</a:t>
            </a:r>
            <a:endParaRPr lang="uk-U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55670" y="1739060"/>
            <a:ext cx="3168352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Галузь знань «Природничі науки»</a:t>
            </a:r>
            <a:endParaRPr lang="uk-U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3639" y="4861112"/>
            <a:ext cx="2016224" cy="11521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Середня освіта  (Географія)</a:t>
            </a:r>
          </a:p>
        </p:txBody>
      </p:sp>
      <p:cxnSp>
        <p:nvCxnSpPr>
          <p:cNvPr id="11" name="Прямая со стрелкой 10"/>
          <p:cNvCxnSpPr>
            <a:stCxn id="4" idx="2"/>
            <a:endCxn id="8" idx="0"/>
          </p:cNvCxnSpPr>
          <p:nvPr/>
        </p:nvCxnSpPr>
        <p:spPr>
          <a:xfrm>
            <a:off x="1531751" y="4139952"/>
            <a:ext cx="0" cy="721160"/>
          </a:xfrm>
          <a:prstGeom prst="straightConnector1">
            <a:avLst/>
          </a:prstGeom>
          <a:ln w="28575">
            <a:solidFill>
              <a:srgbClr val="FCEA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3936152" y="4869160"/>
            <a:ext cx="2016224" cy="11521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Географія 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1083151" y="2599968"/>
            <a:ext cx="897200" cy="4968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Стрелка вниз 21"/>
          <p:cNvSpPr/>
          <p:nvPr/>
        </p:nvSpPr>
        <p:spPr>
          <a:xfrm>
            <a:off x="6697352" y="2553072"/>
            <a:ext cx="897200" cy="4968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26870" y="4853136"/>
            <a:ext cx="2016224" cy="11521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Науки про Землю</a:t>
            </a:r>
          </a:p>
        </p:txBody>
      </p:sp>
      <p:cxnSp>
        <p:nvCxnSpPr>
          <p:cNvPr id="18" name="Прямая со стрелкой 17"/>
          <p:cNvCxnSpPr>
            <a:stCxn id="23" idx="2"/>
            <a:endCxn id="16" idx="0"/>
          </p:cNvCxnSpPr>
          <p:nvPr/>
        </p:nvCxnSpPr>
        <p:spPr>
          <a:xfrm>
            <a:off x="4944264" y="4076272"/>
            <a:ext cx="0" cy="792888"/>
          </a:xfrm>
          <a:prstGeom prst="straightConnector1">
            <a:avLst/>
          </a:prstGeom>
          <a:ln w="28575">
            <a:solidFill>
              <a:srgbClr val="FCEA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5" idx="2"/>
            <a:endCxn id="15" idx="0"/>
          </p:cNvCxnSpPr>
          <p:nvPr/>
        </p:nvCxnSpPr>
        <p:spPr>
          <a:xfrm>
            <a:off x="7534982" y="4057992"/>
            <a:ext cx="0" cy="795144"/>
          </a:xfrm>
          <a:prstGeom prst="straightConnector1">
            <a:avLst/>
          </a:prstGeom>
          <a:ln w="28575">
            <a:solidFill>
              <a:srgbClr val="FCEA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трелка вниз 20"/>
          <p:cNvSpPr/>
          <p:nvPr/>
        </p:nvSpPr>
        <p:spPr>
          <a:xfrm>
            <a:off x="4979220" y="2557656"/>
            <a:ext cx="897200" cy="4968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841282" y="3068160"/>
            <a:ext cx="2205964" cy="10081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106 Географія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8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270268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Підготовка магістрів здійснюється </a:t>
            </a:r>
            <a:r>
              <a:rPr lang="uk-UA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освітньо-професійними програмами</a:t>
            </a:r>
            <a:endParaRPr lang="uk-UA" sz="3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4960" y="3131840"/>
            <a:ext cx="2473432" cy="10081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014 Середня освіта  (Географія)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65908" y="3061712"/>
            <a:ext cx="2294524" cy="10081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103 Науки про Землю 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760" y="1772816"/>
            <a:ext cx="3168352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Галузь знань «Освіта/Педагогіка»</a:t>
            </a:r>
            <a:endParaRPr lang="uk-U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19408" y="1772816"/>
            <a:ext cx="3168352" cy="7920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Галузь знань «Природничі науки»</a:t>
            </a:r>
            <a:endParaRPr lang="uk-UA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9504" y="4869160"/>
            <a:ext cx="2016224" cy="11521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Середня освіта  (Географія)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83768" y="4869160"/>
            <a:ext cx="2016224" cy="11521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Географія туризму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>
            <a:stCxn id="4" idx="2"/>
            <a:endCxn id="8" idx="0"/>
          </p:cNvCxnSpPr>
          <p:nvPr/>
        </p:nvCxnSpPr>
        <p:spPr>
          <a:xfrm flipH="1">
            <a:off x="1197616" y="4139952"/>
            <a:ext cx="294060" cy="729208"/>
          </a:xfrm>
          <a:prstGeom prst="straightConnector1">
            <a:avLst/>
          </a:prstGeom>
          <a:ln w="28575">
            <a:solidFill>
              <a:srgbClr val="FCEA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4847808" y="4850080"/>
            <a:ext cx="2016224" cy="11521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Географія рекреації та туризму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1043076" y="2622840"/>
            <a:ext cx="897200" cy="4968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Стрелка вниз 21"/>
          <p:cNvSpPr/>
          <p:nvPr/>
        </p:nvSpPr>
        <p:spPr>
          <a:xfrm>
            <a:off x="6843160" y="2575776"/>
            <a:ext cx="897200" cy="4968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12536" y="4850080"/>
            <a:ext cx="2016224" cy="11521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Економічна та соціальна географія і </a:t>
            </a:r>
            <a:r>
              <a:rPr lang="uk-UA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регіонознавство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5952376" y="4077072"/>
            <a:ext cx="923880" cy="792088"/>
          </a:xfrm>
          <a:prstGeom prst="straightConnector1">
            <a:avLst/>
          </a:prstGeom>
          <a:ln w="28575">
            <a:solidFill>
              <a:srgbClr val="FCEA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596336" y="4108512"/>
            <a:ext cx="683408" cy="741568"/>
          </a:xfrm>
          <a:prstGeom prst="straightConnector1">
            <a:avLst/>
          </a:prstGeom>
          <a:ln w="28575">
            <a:solidFill>
              <a:srgbClr val="FCEA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трелка вниз 20"/>
          <p:cNvSpPr/>
          <p:nvPr/>
        </p:nvSpPr>
        <p:spPr>
          <a:xfrm>
            <a:off x="4499992" y="2603592"/>
            <a:ext cx="897200" cy="4968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510132" y="3100400"/>
            <a:ext cx="2205964" cy="10081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106 Географія</a:t>
            </a:r>
            <a:endParaRPr lang="uk-UA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Прямая со стрелкой 23"/>
          <p:cNvCxnSpPr>
            <a:stCxn id="23" idx="2"/>
          </p:cNvCxnSpPr>
          <p:nvPr/>
        </p:nvCxnSpPr>
        <p:spPr>
          <a:xfrm flipH="1">
            <a:off x="3918540" y="4108512"/>
            <a:ext cx="694574" cy="741208"/>
          </a:xfrm>
          <a:prstGeom prst="straightConnector1">
            <a:avLst/>
          </a:prstGeom>
          <a:ln w="28575">
            <a:solidFill>
              <a:srgbClr val="FCEA0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0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-243409"/>
            <a:ext cx="8229600" cy="1230531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Студенти на кафедрі географії, туризму та спорту вивчають:</a:t>
            </a:r>
            <a:endParaRPr lang="uk-UA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8572" y="908720"/>
            <a:ext cx="4320480" cy="547260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32048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592" y="1070923"/>
            <a:ext cx="39604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Метеорологію та гідрологію</a:t>
            </a:r>
            <a:endParaRPr lang="uk-UA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Геологію з основами геоморфології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Картографію з основами топографії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Географію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ґрунтів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 основами </a:t>
            </a: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ґрунтознавства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Біогеографію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Географію населення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Геоінформаційні</a:t>
            </a: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технології в географії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Ландшафтознавство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Географію материків і океанів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Географію світового господарства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Рекреаційну географію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Економічну та соціальну географію України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Регіональну економічну та соціальну географію світу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Методику навчання географії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Сучасні </a:t>
            </a:r>
            <a:r>
              <a:rPr lang="uk-UA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інформаційні </a:t>
            </a: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технології в географії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uk-UA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1052736"/>
            <a:ext cx="37444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Туристично-рекреаційні ресурси України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Туристично-рекреаційні ресурси світу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Географію міжнародного туризму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Географію туризму України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Туристичне країнознавство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Географію культури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Економіку та організацію туризму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Туристичну логістику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Інформаційні системи у туризмі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Основи туризму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Екскурсознавство</a:t>
            </a: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та музеєзнавство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Рекламу та маркетинг у туризмі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Конструктивну географію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Географічні основи </a:t>
            </a: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міжнародного менеджменту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Ландшафтну екологію</a:t>
            </a:r>
          </a:p>
          <a:p>
            <a:pPr marL="285750" indent="-285750">
              <a:buFont typeface="Arial" pitchFamily="34" charset="0"/>
              <a:buChar char="•"/>
            </a:pPr>
            <a:endParaRPr lang="uk-UA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uk-UA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07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126" y="358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Навчально-польові практики</a:t>
            </a:r>
            <a:b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(1 курс)</a:t>
            </a:r>
            <a:endParaRPr lang="uk-UA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787" y="3356992"/>
            <a:ext cx="3312368" cy="248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58923"/>
            <a:ext cx="3378207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0" y="4653136"/>
            <a:ext cx="2921523" cy="205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244" y="1298664"/>
            <a:ext cx="4284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Вагоме місце у фаховій підготовці студентів-географів відіграють навчально-польові практики. </a:t>
            </a:r>
            <a:endParaRPr lang="uk-UA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44" y="3284984"/>
            <a:ext cx="4103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Туристична практика традиційно проходить у Карпатах</a:t>
            </a:r>
          </a:p>
          <a:p>
            <a:pPr algn="just"/>
            <a:endParaRPr lang="uk-UA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1893371"/>
            <a:ext cx="3787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 першому курсі студенти проходять навчальні практики з </a:t>
            </a:r>
            <a:r>
              <a:rPr lang="uk-UA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геології та геоморфології, </a:t>
            </a:r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топографії</a:t>
            </a:r>
            <a:r>
              <a:rPr lang="uk-UA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метеорології та гідрології</a:t>
            </a:r>
            <a:endParaRPr lang="uk-UA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82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2817</TotalTime>
  <Words>845</Words>
  <Application>Microsoft Office PowerPoint</Application>
  <PresentationFormat>Экран (4:3)</PresentationFormat>
  <Paragraphs>148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 КАФЕДРА ГЕОГРАФІЇ, ТУРИЗМУ ТА СПОРТУ НІЖИНСЬКОГО ДЕРЖАВНОГО УНІВЕРСИТЕТУ ІМЕНІ МИКОЛИ ГОГОЛЯ</vt:lpstr>
      <vt:lpstr>Викладачі кафедри: 1 доктор наук, професор; 8 кандидатів наук, доцентів; 5 старших викладачів,         1 викладач</vt:lpstr>
      <vt:lpstr>Кадровий склад кафедри географії, туризму та спорту станом на 02.01.2020 р.</vt:lpstr>
      <vt:lpstr>Презентация PowerPoint</vt:lpstr>
      <vt:lpstr>Підготовка фахівців здійснюється за спеціальностями</vt:lpstr>
      <vt:lpstr>Підготовка бакалаврів здійснюється за освітньо-професійними програмами</vt:lpstr>
      <vt:lpstr>Підготовка магістрів здійснюється за освітньо-професійними програмами</vt:lpstr>
      <vt:lpstr>Студенти на кафедрі географії, туризму та спорту вивчають:</vt:lpstr>
      <vt:lpstr>Навчально-польові практики (1 курс)</vt:lpstr>
      <vt:lpstr>Навчально-польові практики (2 курс)</vt:lpstr>
      <vt:lpstr>Навчально-польові практики  (3 курс)</vt:lpstr>
      <vt:lpstr>Навчальні видання кафедри</vt:lpstr>
      <vt:lpstr>Наукова робота кафедри</vt:lpstr>
      <vt:lpstr>Участь викладачів кафедри у наукових конференціях</vt:lpstr>
      <vt:lpstr>Кафедра географії (до 02.01.2020 р.) у 2009, 2011 та 2014 роках визнавалася кращою кафедрою Ніжинського державного університету імені Миколи Гоголя серед структурних підрозділів природничо-математичного циклу  </vt:lpstr>
      <vt:lpstr>Ким працюють випускники кафедри:</vt:lpstr>
      <vt:lpstr>       Ми чекаємо на ВАС! Адреса кафедри: 16602   Чернігівська область м. Ніжин, вул. Крапив’янського, 2, Ніжинський державний університет імені Миколи Гоголя Факультет природничо-географічних і точних наук Кафедра географії, туризму та спорту E-mail: kaf.geography@mail.ru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ГЕОГРАФІЇ НІЖИНСЬКОГО ДЕРЖАВНОГО УНІВЕРСИТЕТУ ІМЕНІ МИКОЛИ ГОГОЛЯ</dc:title>
  <dc:creator>Administrator</dc:creator>
  <cp:lastModifiedBy>Пользователь Windows</cp:lastModifiedBy>
  <cp:revision>123</cp:revision>
  <dcterms:created xsi:type="dcterms:W3CDTF">2013-07-01T18:21:09Z</dcterms:created>
  <dcterms:modified xsi:type="dcterms:W3CDTF">2020-03-23T11:22:07Z</dcterms:modified>
</cp:coreProperties>
</file>