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4660"/>
  </p:normalViewPr>
  <p:slideViewPr>
    <p:cSldViewPr snapToGrid="0">
      <p:cViewPr>
        <p:scale>
          <a:sx n="71" d="100"/>
          <a:sy n="71" d="100"/>
        </p:scale>
        <p:origin x="402"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2E09C6-1728-4577-80E5-8E83F3506ABD}" type="datetimeFigureOut">
              <a:rPr lang="uk-UA" smtClean="0"/>
              <a:t>17.05.2020</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2161FC-2A14-44DC-A847-D70B829E591D}" type="slidenum">
              <a:rPr lang="uk-UA" smtClean="0"/>
              <a:t>‹#›</a:t>
            </a:fld>
            <a:endParaRPr lang="uk-UA"/>
          </a:p>
        </p:txBody>
      </p:sp>
    </p:spTree>
    <p:extLst>
      <p:ext uri="{BB962C8B-B14F-4D97-AF65-F5344CB8AC3E}">
        <p14:creationId xmlns:p14="http://schemas.microsoft.com/office/powerpoint/2010/main" val="528265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A62161FC-2A14-44DC-A847-D70B829E591D}" type="slidenum">
              <a:rPr lang="uk-UA" smtClean="0"/>
              <a:t>4</a:t>
            </a:fld>
            <a:endParaRPr lang="uk-UA"/>
          </a:p>
        </p:txBody>
      </p:sp>
    </p:spTree>
    <p:extLst>
      <p:ext uri="{BB962C8B-B14F-4D97-AF65-F5344CB8AC3E}">
        <p14:creationId xmlns:p14="http://schemas.microsoft.com/office/powerpoint/2010/main" val="4048885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C5CB9FA-30A8-491C-B1CC-CCC658799442}" type="datetimeFigureOut">
              <a:rPr lang="uk-UA" smtClean="0"/>
              <a:t>17.05.2020</a:t>
            </a:fld>
            <a:endParaRPr lang="uk-UA"/>
          </a:p>
        </p:txBody>
      </p:sp>
      <p:sp>
        <p:nvSpPr>
          <p:cNvPr id="5" name="Footer Placeholder 4"/>
          <p:cNvSpPr>
            <a:spLocks noGrp="1"/>
          </p:cNvSpPr>
          <p:nvPr>
            <p:ph type="ftr" sz="quarter" idx="11"/>
          </p:nvPr>
        </p:nvSpPr>
        <p:spPr>
          <a:xfrm>
            <a:off x="2692397" y="5037663"/>
            <a:ext cx="5214635" cy="279400"/>
          </a:xfrm>
        </p:spPr>
        <p:txBody>
          <a:bodyPr/>
          <a:lstStyle/>
          <a:p>
            <a:endParaRPr lang="uk-UA"/>
          </a:p>
        </p:txBody>
      </p:sp>
      <p:sp>
        <p:nvSpPr>
          <p:cNvPr id="6" name="Slide Number Placeholder 5"/>
          <p:cNvSpPr>
            <a:spLocks noGrp="1"/>
          </p:cNvSpPr>
          <p:nvPr>
            <p:ph type="sldNum" sz="quarter" idx="12"/>
          </p:nvPr>
        </p:nvSpPr>
        <p:spPr>
          <a:xfrm>
            <a:off x="8956900" y="5037663"/>
            <a:ext cx="551167" cy="279400"/>
          </a:xfrm>
        </p:spPr>
        <p:txBody>
          <a:bodyPr/>
          <a:lstStyle/>
          <a:p>
            <a:fld id="{CDC2A90B-D864-4A34-8579-B91AB6FE57E8}" type="slidenum">
              <a:rPr lang="uk-UA" smtClean="0"/>
              <a:t>‹#›</a:t>
            </a:fld>
            <a:endParaRPr lang="uk-U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8774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2C5CB9FA-30A8-491C-B1CC-CCC658799442}" type="datetimeFigureOut">
              <a:rPr lang="uk-UA" smtClean="0"/>
              <a:t>17.05.2020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DC2A90B-D864-4A34-8579-B91AB6FE57E8}" type="slidenum">
              <a:rPr lang="uk-UA" smtClean="0"/>
              <a:t>‹#›</a:t>
            </a:fld>
            <a:endParaRPr lang="uk-UA"/>
          </a:p>
        </p:txBody>
      </p:sp>
    </p:spTree>
    <p:extLst>
      <p:ext uri="{BB962C8B-B14F-4D97-AF65-F5344CB8AC3E}">
        <p14:creationId xmlns:p14="http://schemas.microsoft.com/office/powerpoint/2010/main" val="3350413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2C5CB9FA-30A8-491C-B1CC-CCC658799442}" type="datetimeFigureOut">
              <a:rPr lang="uk-UA" smtClean="0"/>
              <a:t>17.05.2020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DC2A90B-D864-4A34-8579-B91AB6FE57E8}" type="slidenum">
              <a:rPr lang="uk-UA" smtClean="0"/>
              <a:t>‹#›</a:t>
            </a:fld>
            <a:endParaRPr lang="uk-U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5021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2C5CB9FA-30A8-491C-B1CC-CCC658799442}" type="datetimeFigureOut">
              <a:rPr lang="uk-UA" smtClean="0"/>
              <a:t>17.05.2020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DC2A90B-D864-4A34-8579-B91AB6FE57E8}" type="slidenum">
              <a:rPr lang="uk-UA" smtClean="0"/>
              <a:t>‹#›</a:t>
            </a:fld>
            <a:endParaRPr lang="uk-U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5862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2C5CB9FA-30A8-491C-B1CC-CCC658799442}" type="datetimeFigureOut">
              <a:rPr lang="uk-UA" smtClean="0"/>
              <a:t>17.05.2020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DC2A90B-D864-4A34-8579-B91AB6FE57E8}" type="slidenum">
              <a:rPr lang="uk-UA" smtClean="0"/>
              <a:t>‹#›</a:t>
            </a:fld>
            <a:endParaRPr lang="uk-UA"/>
          </a:p>
        </p:txBody>
      </p:sp>
    </p:spTree>
    <p:extLst>
      <p:ext uri="{BB962C8B-B14F-4D97-AF65-F5344CB8AC3E}">
        <p14:creationId xmlns:p14="http://schemas.microsoft.com/office/powerpoint/2010/main" val="2007135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uk-UA"/>
              <a:t>Клацніть, щоб редагувати стиль зразка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2C5CB9FA-30A8-491C-B1CC-CCC658799442}" type="datetimeFigureOut">
              <a:rPr lang="uk-UA" smtClean="0"/>
              <a:t>17.05.2020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DC2A90B-D864-4A34-8579-B91AB6FE57E8}" type="slidenum">
              <a:rPr lang="uk-UA" smtClean="0"/>
              <a:t>‹#›</a:t>
            </a:fld>
            <a:endParaRPr lang="uk-U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6949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uk-UA"/>
              <a:t>Клацніть, щоб редагувати стиль зразка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2C5CB9FA-30A8-491C-B1CC-CCC658799442}" type="datetimeFigureOut">
              <a:rPr lang="uk-UA" smtClean="0"/>
              <a:t>17.05.2020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DC2A90B-D864-4A34-8579-B91AB6FE57E8}" type="slidenum">
              <a:rPr lang="uk-UA" smtClean="0"/>
              <a:t>‹#›</a:t>
            </a:fld>
            <a:endParaRPr lang="uk-U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8419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2C5CB9FA-30A8-491C-B1CC-CCC658799442}" type="datetimeFigureOut">
              <a:rPr lang="uk-UA" smtClean="0"/>
              <a:t>17.05.2020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DC2A90B-D864-4A34-8579-B91AB6FE57E8}"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906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2C5CB9FA-30A8-491C-B1CC-CCC658799442}" type="datetimeFigureOut">
              <a:rPr lang="uk-UA" smtClean="0"/>
              <a:t>17.05.2020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DC2A90B-D864-4A34-8579-B91AB6FE57E8}" type="slidenum">
              <a:rPr lang="uk-UA" smtClean="0"/>
              <a:t>‹#›</a:t>
            </a:fld>
            <a:endParaRPr lang="uk-U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890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2C5CB9FA-30A8-491C-B1CC-CCC658799442}" type="datetimeFigureOut">
              <a:rPr lang="uk-UA" smtClean="0"/>
              <a:t>17.05.2020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DC2A90B-D864-4A34-8579-B91AB6FE57E8}" type="slidenum">
              <a:rPr lang="uk-UA" smtClean="0"/>
              <a:t>‹#›</a:t>
            </a:fld>
            <a:endParaRPr lang="uk-UA"/>
          </a:p>
        </p:txBody>
      </p:sp>
    </p:spTree>
    <p:extLst>
      <p:ext uri="{BB962C8B-B14F-4D97-AF65-F5344CB8AC3E}">
        <p14:creationId xmlns:p14="http://schemas.microsoft.com/office/powerpoint/2010/main" val="2375512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2C5CB9FA-30A8-491C-B1CC-CCC658799442}" type="datetimeFigureOut">
              <a:rPr lang="uk-UA" smtClean="0"/>
              <a:t>17.05.2020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DC2A90B-D864-4A34-8579-B91AB6FE57E8}" type="slidenum">
              <a:rPr lang="uk-UA" smtClean="0"/>
              <a:t>‹#›</a:t>
            </a:fld>
            <a:endParaRPr lang="uk-U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644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2C5CB9FA-30A8-491C-B1CC-CCC658799442}" type="datetimeFigureOut">
              <a:rPr lang="uk-UA" smtClean="0"/>
              <a:t>17.05.2020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DC2A90B-D864-4A34-8579-B91AB6FE57E8}" type="slidenum">
              <a:rPr lang="uk-UA" smtClean="0"/>
              <a:t>‹#›</a:t>
            </a:fld>
            <a:endParaRPr lang="uk-UA"/>
          </a:p>
        </p:txBody>
      </p:sp>
    </p:spTree>
    <p:extLst>
      <p:ext uri="{BB962C8B-B14F-4D97-AF65-F5344CB8AC3E}">
        <p14:creationId xmlns:p14="http://schemas.microsoft.com/office/powerpoint/2010/main" val="1882421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2C5CB9FA-30A8-491C-B1CC-CCC658799442}" type="datetimeFigureOut">
              <a:rPr lang="uk-UA" smtClean="0"/>
              <a:t>17.05.2020</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CDC2A90B-D864-4A34-8579-B91AB6FE57E8}" type="slidenum">
              <a:rPr lang="uk-UA" smtClean="0"/>
              <a:t>‹#›</a:t>
            </a:fld>
            <a:endParaRPr lang="uk-U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9938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2C5CB9FA-30A8-491C-B1CC-CCC658799442}" type="datetimeFigureOut">
              <a:rPr lang="uk-UA" smtClean="0"/>
              <a:t>17.05.2020</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CDC2A90B-D864-4A34-8579-B91AB6FE57E8}"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5197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5CB9FA-30A8-491C-B1CC-CCC658799442}" type="datetimeFigureOut">
              <a:rPr lang="uk-UA" smtClean="0"/>
              <a:t>17.05.2020</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CDC2A90B-D864-4A34-8579-B91AB6FE57E8}" type="slidenum">
              <a:rPr lang="uk-UA" smtClean="0"/>
              <a:t>‹#›</a:t>
            </a:fld>
            <a:endParaRPr lang="uk-UA"/>
          </a:p>
        </p:txBody>
      </p:sp>
    </p:spTree>
    <p:extLst>
      <p:ext uri="{BB962C8B-B14F-4D97-AF65-F5344CB8AC3E}">
        <p14:creationId xmlns:p14="http://schemas.microsoft.com/office/powerpoint/2010/main" val="2630279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2C5CB9FA-30A8-491C-B1CC-CCC658799442}" type="datetimeFigureOut">
              <a:rPr lang="uk-UA" smtClean="0"/>
              <a:t>17.05.2020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DC2A90B-D864-4A34-8579-B91AB6FE57E8}" type="slidenum">
              <a:rPr lang="uk-UA" smtClean="0"/>
              <a:t>‹#›</a:t>
            </a:fld>
            <a:endParaRPr lang="uk-U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3168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uk-UA"/>
              <a:t>Клацніть, щоб редагувати стиль зразка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2C5CB9FA-30A8-491C-B1CC-CCC658799442}" type="datetimeFigureOut">
              <a:rPr lang="uk-UA" smtClean="0"/>
              <a:t>17.05.2020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DC2A90B-D864-4A34-8579-B91AB6FE57E8}" type="slidenum">
              <a:rPr lang="uk-UA" smtClean="0"/>
              <a:t>‹#›</a:t>
            </a:fld>
            <a:endParaRPr lang="uk-UA"/>
          </a:p>
        </p:txBody>
      </p:sp>
    </p:spTree>
    <p:extLst>
      <p:ext uri="{BB962C8B-B14F-4D97-AF65-F5344CB8AC3E}">
        <p14:creationId xmlns:p14="http://schemas.microsoft.com/office/powerpoint/2010/main" val="2878343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C5CB9FA-30A8-491C-B1CC-CCC658799442}" type="datetimeFigureOut">
              <a:rPr lang="uk-UA" smtClean="0"/>
              <a:t>17.05.2020</a:t>
            </a:fld>
            <a:endParaRPr lang="uk-U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uk-U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DC2A90B-D864-4A34-8579-B91AB6FE57E8}" type="slidenum">
              <a:rPr lang="uk-UA" smtClean="0"/>
              <a:t>‹#›</a:t>
            </a:fld>
            <a:endParaRPr lang="uk-UA"/>
          </a:p>
        </p:txBody>
      </p:sp>
    </p:spTree>
    <p:extLst>
      <p:ext uri="{BB962C8B-B14F-4D97-AF65-F5344CB8AC3E}">
        <p14:creationId xmlns:p14="http://schemas.microsoft.com/office/powerpoint/2010/main" val="39996445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histua.com/personi/sh/werbickij-volodimir-vasilovich" TargetMode="External"/><Relationship Id="rId2" Type="http://schemas.openxmlformats.org/officeDocument/2006/relationships/hyperlink" Target="https://uk.wikipedia.org/wiki/&#1065;&#1077;&#1088;&#1073;&#1080;&#1094;&#1100;&#1082;&#1080;&#1081;_&#1042;&#1086;&#1083;&#1086;&#1076;&#1080;&#1084;&#1080;&#1088;_&#1042;&#1072;&#1089;&#1080;&#1083;&#1100;&#1086;&#1074;&#1080;&#1095;" TargetMode="External"/><Relationship Id="rId1" Type="http://schemas.openxmlformats.org/officeDocument/2006/relationships/slideLayout" Target="../slideLayouts/slideLayout6.xml"/><Relationship Id="rId4" Type="http://schemas.openxmlformats.org/officeDocument/2006/relationships/hyperlink" Target="https://thebabel.com.ua/texts/37214-54-roki-tom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73E32FA-6533-4014-B6FC-F0A325945CD8}"/>
              </a:ext>
            </a:extLst>
          </p:cNvPr>
          <p:cNvSpPr>
            <a:spLocks noGrp="1"/>
          </p:cNvSpPr>
          <p:nvPr>
            <p:ph type="ctrTitle"/>
          </p:nvPr>
        </p:nvSpPr>
        <p:spPr/>
        <p:txBody>
          <a:bodyPr/>
          <a:lstStyle/>
          <a:p>
            <a:r>
              <a:rPr lang="uk-UA" dirty="0"/>
              <a:t>Володимир Щербицький</a:t>
            </a:r>
          </a:p>
        </p:txBody>
      </p:sp>
      <p:sp>
        <p:nvSpPr>
          <p:cNvPr id="3" name="Підзаголовок 2">
            <a:extLst>
              <a:ext uri="{FF2B5EF4-FFF2-40B4-BE49-F238E27FC236}">
                <a16:creationId xmlns:a16="http://schemas.microsoft.com/office/drawing/2014/main" xmlns="" id="{A1368739-4CAB-4BD8-99CC-758D08722213}"/>
              </a:ext>
            </a:extLst>
          </p:cNvPr>
          <p:cNvSpPr>
            <a:spLocks noGrp="1"/>
          </p:cNvSpPr>
          <p:nvPr>
            <p:ph type="subTitle" idx="1"/>
          </p:nvPr>
        </p:nvSpPr>
        <p:spPr/>
        <p:txBody>
          <a:bodyPr/>
          <a:lstStyle/>
          <a:p>
            <a:r>
              <a:rPr lang="uk-UA" dirty="0"/>
              <a:t>Виконав: </a:t>
            </a:r>
            <a:r>
              <a:rPr lang="uk-UA" dirty="0" err="1" smtClean="0"/>
              <a:t>студен</a:t>
            </a:r>
            <a:r>
              <a:rPr lang="ru-RU" smtClean="0"/>
              <a:t>т</a:t>
            </a:r>
            <a:r>
              <a:rPr lang="uk-UA" smtClean="0"/>
              <a:t> </a:t>
            </a:r>
            <a:r>
              <a:rPr lang="uk-UA" dirty="0"/>
              <a:t>4 курсу</a:t>
            </a:r>
          </a:p>
          <a:p>
            <a:r>
              <a:rPr lang="uk-UA" dirty="0"/>
              <a:t>           </a:t>
            </a:r>
            <a:r>
              <a:rPr lang="uk-UA" dirty="0" err="1"/>
              <a:t>Перевера</a:t>
            </a:r>
            <a:r>
              <a:rPr lang="uk-UA" dirty="0"/>
              <a:t> Олексій</a:t>
            </a:r>
          </a:p>
        </p:txBody>
      </p:sp>
    </p:spTree>
    <p:extLst>
      <p:ext uri="{BB962C8B-B14F-4D97-AF65-F5344CB8AC3E}">
        <p14:creationId xmlns:p14="http://schemas.microsoft.com/office/powerpoint/2010/main" val="13079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xmlns="" id="{C0B5B653-1ACB-4A30-AF2B-1F979340CBE2}"/>
              </a:ext>
            </a:extLst>
          </p:cNvPr>
          <p:cNvSpPr/>
          <p:nvPr/>
        </p:nvSpPr>
        <p:spPr>
          <a:xfrm>
            <a:off x="954741" y="1166842"/>
            <a:ext cx="4737847" cy="4524315"/>
          </a:xfrm>
          <a:prstGeom prst="rect">
            <a:avLst/>
          </a:prstGeom>
        </p:spPr>
        <p:txBody>
          <a:bodyPr wrap="square">
            <a:spAutoFit/>
          </a:bodyPr>
          <a:lstStyle/>
          <a:p>
            <a:r>
              <a:rPr lang="ru-RU" dirty="0"/>
              <a:t>22 </a:t>
            </a:r>
            <a:r>
              <a:rPr lang="ru-RU" dirty="0" err="1"/>
              <a:t>травня</a:t>
            </a:r>
            <a:r>
              <a:rPr lang="ru-RU" dirty="0"/>
              <a:t> 1972 року Р. </a:t>
            </a:r>
            <a:r>
              <a:rPr lang="ru-RU" dirty="0" err="1"/>
              <a:t>Ніксон</a:t>
            </a:r>
            <a:r>
              <a:rPr lang="ru-RU" dirty="0"/>
              <a:t> </a:t>
            </a:r>
            <a:r>
              <a:rPr lang="ru-RU" dirty="0" err="1"/>
              <a:t>прилетів</a:t>
            </a:r>
            <a:r>
              <a:rPr lang="ru-RU" dirty="0"/>
              <a:t> до </a:t>
            </a:r>
            <a:r>
              <a:rPr lang="ru-RU" dirty="0" err="1"/>
              <a:t>Москви</a:t>
            </a:r>
            <a:r>
              <a:rPr lang="ru-RU" dirty="0"/>
              <a:t>. А </a:t>
            </a:r>
            <a:r>
              <a:rPr lang="ru-RU" dirty="0" err="1"/>
              <a:t>вже</a:t>
            </a:r>
            <a:r>
              <a:rPr lang="ru-RU" dirty="0"/>
              <a:t> 25 </a:t>
            </a:r>
            <a:r>
              <a:rPr lang="ru-RU" dirty="0" err="1"/>
              <a:t>травня</a:t>
            </a:r>
            <a:r>
              <a:rPr lang="ru-RU" dirty="0"/>
              <a:t> П. Шелеста </a:t>
            </a:r>
            <a:r>
              <a:rPr lang="ru-RU" dirty="0" err="1"/>
              <a:t>було</a:t>
            </a:r>
            <a:r>
              <a:rPr lang="ru-RU" dirty="0"/>
              <a:t> </a:t>
            </a:r>
            <a:r>
              <a:rPr lang="ru-RU" dirty="0" err="1"/>
              <a:t>зміщено</a:t>
            </a:r>
            <a:r>
              <a:rPr lang="ru-RU" dirty="0"/>
              <a:t> з посади </a:t>
            </a:r>
            <a:r>
              <a:rPr lang="ru-RU" dirty="0" err="1"/>
              <a:t>першого</a:t>
            </a:r>
            <a:r>
              <a:rPr lang="ru-RU" dirty="0"/>
              <a:t> секретаря ЦК КПУ. </a:t>
            </a:r>
            <a:r>
              <a:rPr lang="ru-RU" dirty="0" err="1"/>
              <a:t>Задля</a:t>
            </a:r>
            <a:r>
              <a:rPr lang="ru-RU" dirty="0"/>
              <a:t> </a:t>
            </a:r>
            <a:r>
              <a:rPr lang="ru-RU" dirty="0" err="1"/>
              <a:t>уникнення</a:t>
            </a:r>
            <a:r>
              <a:rPr lang="ru-RU" dirty="0"/>
              <a:t> «</a:t>
            </a:r>
            <a:r>
              <a:rPr lang="ru-RU" dirty="0" err="1"/>
              <a:t>ексцесів</a:t>
            </a:r>
            <a:r>
              <a:rPr lang="ru-RU" dirty="0"/>
              <a:t>» до </a:t>
            </a:r>
            <a:r>
              <a:rPr lang="ru-RU" dirty="0" err="1"/>
              <a:t>Києва</a:t>
            </a:r>
            <a:r>
              <a:rPr lang="ru-RU" dirty="0"/>
              <a:t> </a:t>
            </a:r>
            <a:r>
              <a:rPr lang="ru-RU" dirty="0" err="1"/>
              <a:t>зателефонував</a:t>
            </a:r>
            <a:r>
              <a:rPr lang="ru-RU" dirty="0"/>
              <a:t> М. Суслов і наказав </a:t>
            </a:r>
            <a:r>
              <a:rPr lang="ru-RU" dirty="0" err="1"/>
              <a:t>негайно</a:t>
            </a:r>
            <a:r>
              <a:rPr lang="ru-RU" dirty="0"/>
              <a:t> </a:t>
            </a:r>
            <a:r>
              <a:rPr lang="ru-RU" dirty="0" err="1"/>
              <a:t>прибути</a:t>
            </a:r>
            <a:r>
              <a:rPr lang="ru-RU" dirty="0"/>
              <a:t> на </a:t>
            </a:r>
            <a:r>
              <a:rPr lang="ru-RU" dirty="0" err="1"/>
              <a:t>нове</a:t>
            </a:r>
            <a:r>
              <a:rPr lang="ru-RU" dirty="0"/>
              <a:t> </a:t>
            </a:r>
            <a:r>
              <a:rPr lang="ru-RU" dirty="0" err="1"/>
              <a:t>місце</a:t>
            </a:r>
            <a:r>
              <a:rPr lang="ru-RU" dirty="0"/>
              <a:t> </a:t>
            </a:r>
            <a:r>
              <a:rPr lang="ru-RU" dirty="0" err="1"/>
              <a:t>роботи</a:t>
            </a:r>
            <a:r>
              <a:rPr lang="ru-RU" dirty="0"/>
              <a:t>. </a:t>
            </a:r>
            <a:r>
              <a:rPr lang="ru-RU" dirty="0" err="1"/>
              <a:t>Важко</a:t>
            </a:r>
            <a:r>
              <a:rPr lang="ru-RU" dirty="0"/>
              <a:t> </a:t>
            </a:r>
            <a:r>
              <a:rPr lang="ru-RU" dirty="0" err="1"/>
              <a:t>сказати</a:t>
            </a:r>
            <a:r>
              <a:rPr lang="ru-RU" dirty="0"/>
              <a:t>, </a:t>
            </a:r>
            <a:r>
              <a:rPr lang="ru-RU" dirty="0" err="1"/>
              <a:t>чого</a:t>
            </a:r>
            <a:r>
              <a:rPr lang="ru-RU" dirty="0"/>
              <a:t> </a:t>
            </a:r>
            <a:r>
              <a:rPr lang="ru-RU" dirty="0" err="1"/>
              <a:t>прагнули</a:t>
            </a:r>
            <a:r>
              <a:rPr lang="ru-RU" dirty="0"/>
              <a:t> в </a:t>
            </a:r>
            <a:r>
              <a:rPr lang="ru-RU" dirty="0" err="1"/>
              <a:t>Кремлі</a:t>
            </a:r>
            <a:r>
              <a:rPr lang="ru-RU" dirty="0"/>
              <a:t>: </a:t>
            </a:r>
            <a:r>
              <a:rPr lang="ru-RU" dirty="0" err="1"/>
              <a:t>запобігти</a:t>
            </a:r>
            <a:r>
              <a:rPr lang="ru-RU" dirty="0"/>
              <a:t> </a:t>
            </a:r>
            <a:r>
              <a:rPr lang="ru-RU" dirty="0" err="1"/>
              <a:t>можливій</a:t>
            </a:r>
            <a:r>
              <a:rPr lang="ru-RU" dirty="0"/>
              <a:t> </a:t>
            </a:r>
            <a:r>
              <a:rPr lang="ru-RU" dirty="0" err="1"/>
              <a:t>фронді</a:t>
            </a:r>
            <a:r>
              <a:rPr lang="ru-RU" dirty="0"/>
              <a:t> на </a:t>
            </a:r>
            <a:r>
              <a:rPr lang="ru-RU" dirty="0" err="1"/>
              <a:t>Пленумі</a:t>
            </a:r>
            <a:r>
              <a:rPr lang="ru-RU" dirty="0"/>
              <a:t> ЦК КПУ </a:t>
            </a:r>
            <a:r>
              <a:rPr lang="ru-RU" dirty="0" err="1"/>
              <a:t>чи</a:t>
            </a:r>
            <a:r>
              <a:rPr lang="ru-RU" dirty="0"/>
              <a:t> не </a:t>
            </a:r>
            <a:r>
              <a:rPr lang="ru-RU" dirty="0" err="1"/>
              <a:t>допустити</a:t>
            </a:r>
            <a:r>
              <a:rPr lang="ru-RU" dirty="0"/>
              <a:t> </a:t>
            </a:r>
            <a:r>
              <a:rPr lang="ru-RU" dirty="0" err="1"/>
              <a:t>зустрічі</a:t>
            </a:r>
            <a:r>
              <a:rPr lang="ru-RU" dirty="0"/>
              <a:t> </a:t>
            </a:r>
            <a:r>
              <a:rPr lang="ru-RU" dirty="0" err="1"/>
              <a:t>гострого</a:t>
            </a:r>
            <a:r>
              <a:rPr lang="ru-RU" dirty="0"/>
              <a:t> на </a:t>
            </a:r>
            <a:r>
              <a:rPr lang="ru-RU" dirty="0" err="1"/>
              <a:t>язик</a:t>
            </a:r>
            <a:r>
              <a:rPr lang="ru-RU" dirty="0"/>
              <a:t> П. Шелеста з Президентом США. </a:t>
            </a:r>
            <a:r>
              <a:rPr lang="ru-RU" dirty="0" err="1"/>
              <a:t>Прощальний</a:t>
            </a:r>
            <a:r>
              <a:rPr lang="ru-RU" dirty="0"/>
              <a:t> </a:t>
            </a:r>
            <a:r>
              <a:rPr lang="ru-RU" dirty="0" err="1"/>
              <a:t>обід</a:t>
            </a:r>
            <a:r>
              <a:rPr lang="ru-RU" dirty="0"/>
              <a:t> </a:t>
            </a:r>
            <a:r>
              <a:rPr lang="ru-RU" dirty="0" err="1"/>
              <a:t>пройшов</a:t>
            </a:r>
            <a:r>
              <a:rPr lang="ru-RU" dirty="0"/>
              <a:t> напружено. В. </a:t>
            </a:r>
            <a:r>
              <a:rPr lang="ru-RU" dirty="0" err="1"/>
              <a:t>Щербицький</a:t>
            </a:r>
            <a:r>
              <a:rPr lang="ru-RU" dirty="0"/>
              <a:t> сказав </a:t>
            </a:r>
            <a:r>
              <a:rPr lang="ru-RU" dirty="0" err="1"/>
              <a:t>кілька</a:t>
            </a:r>
            <a:r>
              <a:rPr lang="ru-RU" dirty="0"/>
              <a:t> </a:t>
            </a:r>
            <a:r>
              <a:rPr lang="ru-RU" dirty="0" err="1"/>
              <a:t>побажань</a:t>
            </a:r>
            <a:r>
              <a:rPr lang="ru-RU" dirty="0"/>
              <a:t>, </a:t>
            </a:r>
            <a:r>
              <a:rPr lang="ru-RU" dirty="0" err="1"/>
              <a:t>більше</a:t>
            </a:r>
            <a:r>
              <a:rPr lang="ru-RU" dirty="0"/>
              <a:t> </a:t>
            </a:r>
            <a:r>
              <a:rPr lang="ru-RU" dirty="0" err="1"/>
              <a:t>ніхто</a:t>
            </a:r>
            <a:r>
              <a:rPr lang="ru-RU" dirty="0"/>
              <a:t> не </a:t>
            </a:r>
            <a:r>
              <a:rPr lang="ru-RU" dirty="0" err="1"/>
              <a:t>вимовив</a:t>
            </a:r>
            <a:r>
              <a:rPr lang="ru-RU" dirty="0"/>
              <a:t> </a:t>
            </a:r>
            <a:r>
              <a:rPr lang="ru-RU" dirty="0" err="1"/>
              <a:t>ані</a:t>
            </a:r>
            <a:r>
              <a:rPr lang="ru-RU" dirty="0"/>
              <a:t> слова (Погребняк 2006: 71). </a:t>
            </a:r>
            <a:r>
              <a:rPr lang="ru-RU" dirty="0" err="1"/>
              <a:t>Ввечері</a:t>
            </a:r>
            <a:r>
              <a:rPr lang="ru-RU" dirty="0"/>
              <a:t> 24-го П. Шелест </a:t>
            </a:r>
            <a:r>
              <a:rPr lang="ru-RU" dirty="0" err="1"/>
              <a:t>виїхав</a:t>
            </a:r>
            <a:r>
              <a:rPr lang="ru-RU" dirty="0"/>
              <a:t> потягом, а </a:t>
            </a:r>
            <a:r>
              <a:rPr lang="ru-RU" dirty="0" err="1"/>
              <a:t>вже</a:t>
            </a:r>
            <a:r>
              <a:rPr lang="ru-RU" dirty="0"/>
              <a:t> </a:t>
            </a:r>
            <a:r>
              <a:rPr lang="ru-RU" dirty="0" err="1"/>
              <a:t>вранці</a:t>
            </a:r>
            <a:r>
              <a:rPr lang="ru-RU" dirty="0"/>
              <a:t> 25-го Пленум одноголосно </a:t>
            </a:r>
            <a:r>
              <a:rPr lang="ru-RU" dirty="0" err="1"/>
              <a:t>обрав</a:t>
            </a:r>
            <a:r>
              <a:rPr lang="ru-RU" dirty="0"/>
              <a:t> першим секретарем ЦК КПУ В. </a:t>
            </a:r>
            <a:r>
              <a:rPr lang="ru-RU" dirty="0" err="1"/>
              <a:t>Щербицького</a:t>
            </a:r>
            <a:r>
              <a:rPr lang="ru-RU" dirty="0"/>
              <a:t>.</a:t>
            </a:r>
            <a:endParaRPr lang="uk-UA" dirty="0"/>
          </a:p>
        </p:txBody>
      </p:sp>
      <p:pic>
        <p:nvPicPr>
          <p:cNvPr id="4" name="Рисунок 3">
            <a:extLst>
              <a:ext uri="{FF2B5EF4-FFF2-40B4-BE49-F238E27FC236}">
                <a16:creationId xmlns:a16="http://schemas.microsoft.com/office/drawing/2014/main" xmlns="" id="{A5DC1BEA-2006-4C0F-8116-D57BF9354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76" y="1166842"/>
            <a:ext cx="4457699" cy="3476625"/>
          </a:xfrm>
          <a:prstGeom prst="rect">
            <a:avLst/>
          </a:prstGeom>
        </p:spPr>
      </p:pic>
      <p:sp>
        <p:nvSpPr>
          <p:cNvPr id="5" name="Прямокутник 4">
            <a:extLst>
              <a:ext uri="{FF2B5EF4-FFF2-40B4-BE49-F238E27FC236}">
                <a16:creationId xmlns:a16="http://schemas.microsoft.com/office/drawing/2014/main" xmlns="" id="{34FA6A73-2C80-49AB-B9B0-C4982809BDA7}"/>
              </a:ext>
            </a:extLst>
          </p:cNvPr>
          <p:cNvSpPr/>
          <p:nvPr/>
        </p:nvSpPr>
        <p:spPr>
          <a:xfrm>
            <a:off x="6096000" y="4777349"/>
            <a:ext cx="5141259" cy="1323439"/>
          </a:xfrm>
          <a:prstGeom prst="rect">
            <a:avLst/>
          </a:prstGeom>
        </p:spPr>
        <p:txBody>
          <a:bodyPr wrap="square">
            <a:spAutoFit/>
          </a:bodyPr>
          <a:lstStyle/>
          <a:p>
            <a:r>
              <a:rPr lang="uk-UA" sz="1600" i="1" dirty="0"/>
              <a:t>29–30 травня у Києві новий партійний лідер республіки приймав Президента США. Щоправда, в кадрі разом з Р. Ніксоном частіше з’являвся О. Ляшко. В. Щербицький добре вивчив «урок» свого попередника й надалі майже не втручався в зовнішню політику.</a:t>
            </a:r>
          </a:p>
        </p:txBody>
      </p:sp>
    </p:spTree>
    <p:extLst>
      <p:ext uri="{BB962C8B-B14F-4D97-AF65-F5344CB8AC3E}">
        <p14:creationId xmlns:p14="http://schemas.microsoft.com/office/powerpoint/2010/main" val="7693306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80">
                                          <p:stCondLst>
                                            <p:cond delay="0"/>
                                          </p:stCondLst>
                                        </p:cTn>
                                        <p:tgtEl>
                                          <p:spTgt spid="4"/>
                                        </p:tgtEl>
                                      </p:cBhvr>
                                    </p:animEffect>
                                    <p:anim calcmode="lin" valueType="num">
                                      <p:cBhvr>
                                        <p:cTn id="1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gtEl>
                                      </p:cBhvr>
                                      <p:to x="100000" y="60000"/>
                                    </p:animScale>
                                    <p:animScale>
                                      <p:cBhvr>
                                        <p:cTn id="24" dur="166" decel="50000">
                                          <p:stCondLst>
                                            <p:cond delay="676"/>
                                          </p:stCondLst>
                                        </p:cTn>
                                        <p:tgtEl>
                                          <p:spTgt spid="4"/>
                                        </p:tgtEl>
                                      </p:cBhvr>
                                      <p:to x="100000" y="100000"/>
                                    </p:animScale>
                                    <p:animScale>
                                      <p:cBhvr>
                                        <p:cTn id="25" dur="26">
                                          <p:stCondLst>
                                            <p:cond delay="1312"/>
                                          </p:stCondLst>
                                        </p:cTn>
                                        <p:tgtEl>
                                          <p:spTgt spid="4"/>
                                        </p:tgtEl>
                                      </p:cBhvr>
                                      <p:to x="100000" y="80000"/>
                                    </p:animScale>
                                    <p:animScale>
                                      <p:cBhvr>
                                        <p:cTn id="26" dur="166" decel="50000">
                                          <p:stCondLst>
                                            <p:cond delay="1338"/>
                                          </p:stCondLst>
                                        </p:cTn>
                                        <p:tgtEl>
                                          <p:spTgt spid="4"/>
                                        </p:tgtEl>
                                      </p:cBhvr>
                                      <p:to x="100000" y="100000"/>
                                    </p:animScale>
                                    <p:animScale>
                                      <p:cBhvr>
                                        <p:cTn id="27" dur="26">
                                          <p:stCondLst>
                                            <p:cond delay="1642"/>
                                          </p:stCondLst>
                                        </p:cTn>
                                        <p:tgtEl>
                                          <p:spTgt spid="4"/>
                                        </p:tgtEl>
                                      </p:cBhvr>
                                      <p:to x="100000" y="90000"/>
                                    </p:animScale>
                                    <p:animScale>
                                      <p:cBhvr>
                                        <p:cTn id="28" dur="166" decel="50000">
                                          <p:stCondLst>
                                            <p:cond delay="1668"/>
                                          </p:stCondLst>
                                        </p:cTn>
                                        <p:tgtEl>
                                          <p:spTgt spid="4"/>
                                        </p:tgtEl>
                                      </p:cBhvr>
                                      <p:to x="100000" y="100000"/>
                                    </p:animScale>
                                    <p:animScale>
                                      <p:cBhvr>
                                        <p:cTn id="29" dur="26">
                                          <p:stCondLst>
                                            <p:cond delay="1808"/>
                                          </p:stCondLst>
                                        </p:cTn>
                                        <p:tgtEl>
                                          <p:spTgt spid="4"/>
                                        </p:tgtEl>
                                      </p:cBhvr>
                                      <p:to x="100000" y="95000"/>
                                    </p:animScale>
                                    <p:animScale>
                                      <p:cBhvr>
                                        <p:cTn id="3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тексту 3">
            <a:extLst>
              <a:ext uri="{FF2B5EF4-FFF2-40B4-BE49-F238E27FC236}">
                <a16:creationId xmlns:a16="http://schemas.microsoft.com/office/drawing/2014/main" xmlns="" id="{E4C80247-37C5-4F99-BAE3-39C5AAA59C75}"/>
              </a:ext>
            </a:extLst>
          </p:cNvPr>
          <p:cNvSpPr>
            <a:spLocks noGrp="1"/>
          </p:cNvSpPr>
          <p:nvPr>
            <p:ph type="body" sz="half" idx="2"/>
          </p:nvPr>
        </p:nvSpPr>
        <p:spPr>
          <a:xfrm>
            <a:off x="618564" y="712694"/>
            <a:ext cx="7891523" cy="5325036"/>
          </a:xfrm>
        </p:spPr>
        <p:txBody>
          <a:bodyPr>
            <a:noAutofit/>
          </a:bodyPr>
          <a:lstStyle/>
          <a:p>
            <a:r>
              <a:rPr lang="ru-RU" dirty="0"/>
              <a:t>У 1970-х роках В. </a:t>
            </a:r>
            <a:r>
              <a:rPr lang="ru-RU" dirty="0" err="1"/>
              <a:t>Щербицький</a:t>
            </a:r>
            <a:r>
              <a:rPr lang="ru-RU" dirty="0"/>
              <a:t> </a:t>
            </a:r>
            <a:r>
              <a:rPr lang="ru-RU" dirty="0" err="1"/>
              <a:t>був</a:t>
            </a:r>
            <a:r>
              <a:rPr lang="ru-RU" dirty="0"/>
              <a:t> </a:t>
            </a:r>
            <a:r>
              <a:rPr lang="ru-RU" dirty="0" err="1"/>
              <a:t>змушений</a:t>
            </a:r>
            <a:r>
              <a:rPr lang="ru-RU" dirty="0"/>
              <a:t> активно </a:t>
            </a:r>
            <a:r>
              <a:rPr lang="ru-RU" dirty="0" err="1"/>
              <a:t>займатись</a:t>
            </a:r>
            <a:r>
              <a:rPr lang="ru-RU" dirty="0"/>
              <a:t> </a:t>
            </a:r>
            <a:r>
              <a:rPr lang="ru-RU" dirty="0" err="1"/>
              <a:t>ідеологічними</a:t>
            </a:r>
            <a:r>
              <a:rPr lang="ru-RU" dirty="0"/>
              <a:t> </a:t>
            </a:r>
            <a:r>
              <a:rPr lang="ru-RU" dirty="0" err="1"/>
              <a:t>питаннями</a:t>
            </a:r>
            <a:r>
              <a:rPr lang="ru-RU" dirty="0"/>
              <a:t>, </a:t>
            </a:r>
            <a:r>
              <a:rPr lang="ru-RU" dirty="0" err="1"/>
              <a:t>хоча</a:t>
            </a:r>
            <a:r>
              <a:rPr lang="ru-RU" dirty="0"/>
              <a:t> й не </a:t>
            </a:r>
            <a:r>
              <a:rPr lang="ru-RU" dirty="0" err="1"/>
              <a:t>був</a:t>
            </a:r>
            <a:r>
              <a:rPr lang="ru-RU" dirty="0"/>
              <a:t> </a:t>
            </a:r>
            <a:r>
              <a:rPr lang="ru-RU" dirty="0" err="1"/>
              <a:t>глибоким</a:t>
            </a:r>
            <a:r>
              <a:rPr lang="ru-RU" dirty="0"/>
              <a:t> </a:t>
            </a:r>
            <a:r>
              <a:rPr lang="ru-RU" dirty="0" err="1"/>
              <a:t>знавцем</a:t>
            </a:r>
            <a:r>
              <a:rPr lang="ru-RU" dirty="0"/>
              <a:t> марксизму-</a:t>
            </a:r>
            <a:r>
              <a:rPr lang="ru-RU" dirty="0" err="1"/>
              <a:t>ленінізму</a:t>
            </a:r>
            <a:r>
              <a:rPr lang="ru-RU" dirty="0"/>
              <a:t>. З </a:t>
            </a:r>
            <a:r>
              <a:rPr lang="ru-RU" dirty="0" err="1"/>
              <a:t>огляду</a:t>
            </a:r>
            <a:r>
              <a:rPr lang="ru-RU" dirty="0"/>
              <a:t> на </a:t>
            </a:r>
            <a:r>
              <a:rPr lang="ru-RU" dirty="0" err="1"/>
              <a:t>дружні</a:t>
            </a:r>
            <a:r>
              <a:rPr lang="ru-RU" dirty="0"/>
              <a:t> </a:t>
            </a:r>
            <a:r>
              <a:rPr lang="ru-RU" dirty="0" err="1"/>
              <a:t>взаємини</a:t>
            </a:r>
            <a:r>
              <a:rPr lang="ru-RU" dirty="0"/>
              <a:t> з Л. </a:t>
            </a:r>
            <a:r>
              <a:rPr lang="ru-RU" dirty="0" err="1"/>
              <a:t>Брежнєвим</a:t>
            </a:r>
            <a:r>
              <a:rPr lang="ru-RU" dirty="0"/>
              <a:t> </a:t>
            </a:r>
            <a:r>
              <a:rPr lang="ru-RU" dirty="0" err="1"/>
              <a:t>проблеми</a:t>
            </a:r>
            <a:r>
              <a:rPr lang="ru-RU" dirty="0"/>
              <a:t> </a:t>
            </a:r>
            <a:r>
              <a:rPr lang="ru-RU" dirty="0" err="1"/>
              <a:t>України</a:t>
            </a:r>
            <a:r>
              <a:rPr lang="ru-RU" dirty="0"/>
              <a:t> </a:t>
            </a:r>
            <a:r>
              <a:rPr lang="ru-RU" dirty="0" err="1"/>
              <a:t>вважались</a:t>
            </a:r>
            <a:r>
              <a:rPr lang="ru-RU" dirty="0"/>
              <a:t> негласною прерогативою генсека. </a:t>
            </a:r>
            <a:r>
              <a:rPr lang="ru-RU" dirty="0" err="1"/>
              <a:t>Останній</a:t>
            </a:r>
            <a:r>
              <a:rPr lang="ru-RU" dirty="0"/>
              <a:t> </a:t>
            </a:r>
            <a:r>
              <a:rPr lang="ru-RU" dirty="0" err="1"/>
              <a:t>дуже</a:t>
            </a:r>
            <a:r>
              <a:rPr lang="ru-RU" dirty="0"/>
              <a:t> тепло </a:t>
            </a:r>
            <a:r>
              <a:rPr lang="ru-RU" dirty="0" err="1"/>
              <a:t>ставився</a:t>
            </a:r>
            <a:r>
              <a:rPr lang="ru-RU" dirty="0"/>
              <a:t> до </a:t>
            </a:r>
            <a:r>
              <a:rPr lang="ru-RU" dirty="0" err="1"/>
              <a:t>лідера</a:t>
            </a:r>
            <a:r>
              <a:rPr lang="ru-RU" dirty="0"/>
              <a:t> КПУ, </a:t>
            </a:r>
            <a:r>
              <a:rPr lang="ru-RU" dirty="0" err="1"/>
              <a:t>наодинці</a:t>
            </a:r>
            <a:r>
              <a:rPr lang="ru-RU" dirty="0"/>
              <a:t> </a:t>
            </a:r>
            <a:r>
              <a:rPr lang="ru-RU" dirty="0" err="1"/>
              <a:t>називав</a:t>
            </a:r>
            <a:r>
              <a:rPr lang="ru-RU" dirty="0"/>
              <a:t> </a:t>
            </a:r>
            <a:r>
              <a:rPr lang="ru-RU" dirty="0" err="1"/>
              <a:t>його</a:t>
            </a:r>
            <a:r>
              <a:rPr lang="ru-RU" dirty="0"/>
              <a:t> «</a:t>
            </a:r>
            <a:r>
              <a:rPr lang="ru-RU" dirty="0" err="1"/>
              <a:t>Володею</a:t>
            </a:r>
            <a:r>
              <a:rPr lang="ru-RU" dirty="0"/>
              <a:t>», часто </a:t>
            </a:r>
            <a:r>
              <a:rPr lang="ru-RU" dirty="0" err="1"/>
              <a:t>запрошував</a:t>
            </a:r>
            <a:r>
              <a:rPr lang="ru-RU" dirty="0"/>
              <a:t> на свою </a:t>
            </a:r>
            <a:r>
              <a:rPr lang="ru-RU" dirty="0" err="1"/>
              <a:t>кримську</a:t>
            </a:r>
            <a:r>
              <a:rPr lang="ru-RU" dirty="0"/>
              <a:t> дачу. Тому </a:t>
            </a:r>
            <a:r>
              <a:rPr lang="ru-RU" dirty="0" err="1"/>
              <a:t>всі</a:t>
            </a:r>
            <a:r>
              <a:rPr lang="ru-RU" dirty="0"/>
              <a:t> </a:t>
            </a:r>
            <a:r>
              <a:rPr lang="ru-RU" dirty="0" err="1"/>
              <a:t>робочі</a:t>
            </a:r>
            <a:r>
              <a:rPr lang="ru-RU" dirty="0"/>
              <a:t> </a:t>
            </a:r>
            <a:r>
              <a:rPr lang="ru-RU" dirty="0" err="1"/>
              <a:t>питання</a:t>
            </a:r>
            <a:r>
              <a:rPr lang="ru-RU" dirty="0"/>
              <a:t> В. </a:t>
            </a:r>
            <a:r>
              <a:rPr lang="ru-RU" dirty="0" err="1"/>
              <a:t>Щербицький</a:t>
            </a:r>
            <a:r>
              <a:rPr lang="ru-RU" dirty="0"/>
              <a:t> </a:t>
            </a:r>
            <a:r>
              <a:rPr lang="ru-RU" dirty="0" err="1"/>
              <a:t>міг</a:t>
            </a:r>
            <a:r>
              <a:rPr lang="ru-RU" dirty="0"/>
              <a:t> </a:t>
            </a:r>
            <a:r>
              <a:rPr lang="ru-RU" dirty="0" err="1"/>
              <a:t>вирішувати</a:t>
            </a:r>
            <a:r>
              <a:rPr lang="ru-RU" dirty="0"/>
              <a:t> </a:t>
            </a:r>
            <a:r>
              <a:rPr lang="ru-RU" dirty="0" err="1"/>
              <a:t>безпосередньо</a:t>
            </a:r>
            <a:r>
              <a:rPr lang="ru-RU" dirty="0"/>
              <a:t> з Л. </a:t>
            </a:r>
            <a:r>
              <a:rPr lang="ru-RU" dirty="0" err="1"/>
              <a:t>Брежнєвим</a:t>
            </a:r>
            <a:r>
              <a:rPr lang="ru-RU" dirty="0"/>
              <a:t>. </a:t>
            </a:r>
            <a:r>
              <a:rPr lang="ru-RU" dirty="0" err="1"/>
              <a:t>Чи</a:t>
            </a:r>
            <a:r>
              <a:rPr lang="ru-RU" dirty="0"/>
              <a:t> не </a:t>
            </a:r>
            <a:r>
              <a:rPr lang="ru-RU" dirty="0" err="1"/>
              <a:t>єдиним</a:t>
            </a:r>
            <a:r>
              <a:rPr lang="ru-RU" dirty="0"/>
              <a:t> </a:t>
            </a:r>
            <a:r>
              <a:rPr lang="ru-RU" dirty="0" err="1"/>
              <a:t>винятком</a:t>
            </a:r>
            <a:r>
              <a:rPr lang="ru-RU" dirty="0"/>
              <a:t> </a:t>
            </a:r>
            <a:r>
              <a:rPr lang="ru-RU" dirty="0" err="1"/>
              <a:t>була</a:t>
            </a:r>
            <a:r>
              <a:rPr lang="ru-RU" dirty="0"/>
              <a:t> сфера </a:t>
            </a:r>
            <a:r>
              <a:rPr lang="ru-RU" dirty="0" err="1"/>
              <a:t>ідеології</a:t>
            </a:r>
            <a:r>
              <a:rPr lang="ru-RU" dirty="0"/>
              <a:t>. </a:t>
            </a:r>
            <a:r>
              <a:rPr lang="ru-RU" dirty="0" err="1"/>
              <a:t>Хоча</a:t>
            </a:r>
            <a:r>
              <a:rPr lang="ru-RU" dirty="0"/>
              <a:t> </a:t>
            </a:r>
            <a:r>
              <a:rPr lang="ru-RU" dirty="0" err="1"/>
              <a:t>радянська</a:t>
            </a:r>
            <a:r>
              <a:rPr lang="ru-RU" dirty="0"/>
              <a:t> система й </a:t>
            </a:r>
            <a:r>
              <a:rPr lang="ru-RU" dirty="0" err="1"/>
              <a:t>передбачала</a:t>
            </a:r>
            <a:r>
              <a:rPr lang="ru-RU" dirty="0"/>
              <a:t>, </a:t>
            </a:r>
            <a:r>
              <a:rPr lang="ru-RU" dirty="0" err="1"/>
              <a:t>що</a:t>
            </a:r>
            <a:r>
              <a:rPr lang="ru-RU" dirty="0"/>
              <a:t> </a:t>
            </a:r>
            <a:r>
              <a:rPr lang="ru-RU" dirty="0" err="1"/>
              <a:t>лідер</a:t>
            </a:r>
            <a:r>
              <a:rPr lang="ru-RU" dirty="0"/>
              <a:t> </a:t>
            </a:r>
            <a:r>
              <a:rPr lang="ru-RU" dirty="0" err="1"/>
              <a:t>партії</a:t>
            </a:r>
            <a:r>
              <a:rPr lang="ru-RU" dirty="0"/>
              <a:t> повинен бути </a:t>
            </a:r>
            <a:r>
              <a:rPr lang="ru-RU" dirty="0" err="1"/>
              <a:t>ще</a:t>
            </a:r>
            <a:r>
              <a:rPr lang="ru-RU" dirty="0"/>
              <a:t> й </a:t>
            </a:r>
            <a:r>
              <a:rPr lang="ru-RU" dirty="0" err="1"/>
              <a:t>ідеологом</a:t>
            </a:r>
            <a:r>
              <a:rPr lang="ru-RU" dirty="0"/>
              <a:t> і </a:t>
            </a:r>
            <a:r>
              <a:rPr lang="ru-RU" dirty="0" err="1"/>
              <a:t>лише</a:t>
            </a:r>
            <a:r>
              <a:rPr lang="ru-RU" dirty="0"/>
              <a:t> </a:t>
            </a:r>
            <a:r>
              <a:rPr lang="ru-RU" dirty="0" err="1"/>
              <a:t>йому</a:t>
            </a:r>
            <a:r>
              <a:rPr lang="ru-RU" dirty="0"/>
              <a:t> одному належало право </a:t>
            </a:r>
            <a:r>
              <a:rPr lang="ru-RU" dirty="0" err="1"/>
              <a:t>сказати</a:t>
            </a:r>
            <a:r>
              <a:rPr lang="ru-RU" dirty="0"/>
              <a:t> </a:t>
            </a:r>
            <a:r>
              <a:rPr lang="ru-RU" dirty="0" err="1"/>
              <a:t>нове</a:t>
            </a:r>
            <a:r>
              <a:rPr lang="ru-RU" dirty="0"/>
              <a:t> слово в </a:t>
            </a:r>
            <a:r>
              <a:rPr lang="ru-RU" dirty="0" err="1"/>
              <a:t>марксизмі-ленінізмі</a:t>
            </a:r>
            <a:r>
              <a:rPr lang="ru-RU" dirty="0"/>
              <a:t>, а </a:t>
            </a:r>
            <a:r>
              <a:rPr lang="ru-RU" dirty="0" err="1"/>
              <a:t>інші</a:t>
            </a:r>
            <a:r>
              <a:rPr lang="ru-RU" dirty="0"/>
              <a:t> </a:t>
            </a:r>
            <a:r>
              <a:rPr lang="ru-RU" dirty="0" err="1"/>
              <a:t>партійні</a:t>
            </a:r>
            <a:r>
              <a:rPr lang="ru-RU" dirty="0"/>
              <a:t> </a:t>
            </a:r>
            <a:r>
              <a:rPr lang="ru-RU" dirty="0" err="1"/>
              <a:t>лідери</a:t>
            </a:r>
            <a:r>
              <a:rPr lang="ru-RU" dirty="0"/>
              <a:t>, </a:t>
            </a:r>
            <a:r>
              <a:rPr lang="ru-RU" dirty="0" err="1"/>
              <a:t>партійний</a:t>
            </a:r>
            <a:r>
              <a:rPr lang="ru-RU" dirty="0"/>
              <a:t> </a:t>
            </a:r>
            <a:r>
              <a:rPr lang="ru-RU" dirty="0" err="1"/>
              <a:t>апарат</a:t>
            </a:r>
            <a:r>
              <a:rPr lang="ru-RU" dirty="0"/>
              <a:t> та </a:t>
            </a:r>
            <a:r>
              <a:rPr lang="ru-RU" dirty="0" err="1"/>
              <a:t>вчені-гуманітарії</a:t>
            </a:r>
            <a:r>
              <a:rPr lang="ru-RU" dirty="0"/>
              <a:t> могли </a:t>
            </a:r>
            <a:r>
              <a:rPr lang="ru-RU" dirty="0" err="1"/>
              <a:t>лише</a:t>
            </a:r>
            <a:r>
              <a:rPr lang="ru-RU" dirty="0"/>
              <a:t> </a:t>
            </a:r>
            <a:r>
              <a:rPr lang="ru-RU" dirty="0" err="1"/>
              <a:t>тлумачити</a:t>
            </a:r>
            <a:r>
              <a:rPr lang="ru-RU" dirty="0"/>
              <a:t> </a:t>
            </a:r>
            <a:r>
              <a:rPr lang="ru-RU" dirty="0" err="1"/>
              <a:t>його</a:t>
            </a:r>
            <a:r>
              <a:rPr lang="ru-RU" dirty="0"/>
              <a:t> думки, але </a:t>
            </a:r>
            <a:r>
              <a:rPr lang="ru-RU" dirty="0" err="1"/>
              <a:t>оскільки</a:t>
            </a:r>
            <a:r>
              <a:rPr lang="ru-RU" dirty="0"/>
              <a:t> Л. </a:t>
            </a:r>
            <a:r>
              <a:rPr lang="ru-RU" dirty="0" err="1"/>
              <a:t>Брежнєв</a:t>
            </a:r>
            <a:r>
              <a:rPr lang="ru-RU" dirty="0"/>
              <a:t> не </a:t>
            </a:r>
            <a:r>
              <a:rPr lang="ru-RU" dirty="0" err="1"/>
              <a:t>мав</a:t>
            </a:r>
            <a:r>
              <a:rPr lang="ru-RU" dirty="0"/>
              <a:t> </a:t>
            </a:r>
            <a:r>
              <a:rPr lang="ru-RU" dirty="0" err="1"/>
              <a:t>ані</a:t>
            </a:r>
            <a:r>
              <a:rPr lang="ru-RU" dirty="0"/>
              <a:t> </a:t>
            </a:r>
            <a:r>
              <a:rPr lang="ru-RU" dirty="0" err="1"/>
              <a:t>відповідних</a:t>
            </a:r>
            <a:r>
              <a:rPr lang="ru-RU" dirty="0"/>
              <a:t> </a:t>
            </a:r>
            <a:r>
              <a:rPr lang="ru-RU" dirty="0" err="1"/>
              <a:t>знань</a:t>
            </a:r>
            <a:r>
              <a:rPr lang="ru-RU" dirty="0"/>
              <a:t>, </a:t>
            </a:r>
            <a:r>
              <a:rPr lang="ru-RU" dirty="0" err="1"/>
              <a:t>ані</a:t>
            </a:r>
            <a:r>
              <a:rPr lang="ru-RU" dirty="0"/>
              <a:t> </a:t>
            </a:r>
            <a:r>
              <a:rPr lang="ru-RU" dirty="0" err="1"/>
              <a:t>підготовки</a:t>
            </a:r>
            <a:r>
              <a:rPr lang="ru-RU" dirty="0"/>
              <a:t>, то-де-факто </a:t>
            </a:r>
            <a:r>
              <a:rPr lang="ru-RU" dirty="0" err="1"/>
              <a:t>ключову</a:t>
            </a:r>
            <a:r>
              <a:rPr lang="ru-RU" dirty="0"/>
              <a:t> роль в </a:t>
            </a:r>
            <a:r>
              <a:rPr lang="ru-RU" dirty="0" err="1"/>
              <a:t>ідеології</a:t>
            </a:r>
            <a:r>
              <a:rPr lang="ru-RU" dirty="0"/>
              <a:t> у добу т. </a:t>
            </a:r>
            <a:r>
              <a:rPr lang="ru-RU" dirty="0" err="1"/>
              <a:t>зв</a:t>
            </a:r>
            <a:r>
              <a:rPr lang="ru-RU" dirty="0"/>
              <a:t>. «застою» </a:t>
            </a:r>
            <a:r>
              <a:rPr lang="ru-RU" dirty="0" err="1"/>
              <a:t>відігравав</a:t>
            </a:r>
            <a:r>
              <a:rPr lang="ru-RU" dirty="0"/>
              <a:t> М. Суслов, </a:t>
            </a:r>
            <a:r>
              <a:rPr lang="ru-RU" dirty="0" err="1"/>
              <a:t>який</a:t>
            </a:r>
            <a:r>
              <a:rPr lang="ru-RU" dirty="0"/>
              <a:t> за </a:t>
            </a:r>
            <a:r>
              <a:rPr lang="ru-RU" dirty="0" err="1"/>
              <a:t>впливовістю</a:t>
            </a:r>
            <a:r>
              <a:rPr lang="ru-RU" dirty="0"/>
              <a:t> </a:t>
            </a:r>
            <a:r>
              <a:rPr lang="ru-RU" dirty="0" err="1"/>
              <a:t>поступово</a:t>
            </a:r>
            <a:r>
              <a:rPr lang="ru-RU" dirty="0"/>
              <a:t> ставав другою </a:t>
            </a:r>
            <a:r>
              <a:rPr lang="ru-RU" dirty="0" err="1"/>
              <a:t>людиною</a:t>
            </a:r>
            <a:r>
              <a:rPr lang="ru-RU" dirty="0"/>
              <a:t> в </a:t>
            </a:r>
            <a:r>
              <a:rPr lang="ru-RU" dirty="0" err="1"/>
              <a:t>партії</a:t>
            </a:r>
            <a:r>
              <a:rPr lang="ru-RU" dirty="0"/>
              <a:t> й </a:t>
            </a:r>
            <a:r>
              <a:rPr lang="ru-RU" dirty="0" err="1"/>
              <a:t>державі</a:t>
            </a:r>
            <a:r>
              <a:rPr lang="ru-RU" dirty="0"/>
              <a:t>. </a:t>
            </a:r>
            <a:r>
              <a:rPr lang="ru-RU" dirty="0" err="1"/>
              <a:t>Останній</a:t>
            </a:r>
            <a:r>
              <a:rPr lang="ru-RU" dirty="0"/>
              <a:t> </a:t>
            </a:r>
            <a:r>
              <a:rPr lang="ru-RU" dirty="0" err="1"/>
              <a:t>ставився</a:t>
            </a:r>
            <a:r>
              <a:rPr lang="ru-RU" dirty="0"/>
              <a:t> до марксизму-</a:t>
            </a:r>
            <a:r>
              <a:rPr lang="ru-RU" dirty="0" err="1"/>
              <a:t>ленінізму</a:t>
            </a:r>
            <a:r>
              <a:rPr lang="ru-RU" dirty="0"/>
              <a:t> як до </a:t>
            </a:r>
            <a:r>
              <a:rPr lang="ru-RU" dirty="0" err="1"/>
              <a:t>релігійного</a:t>
            </a:r>
            <a:r>
              <a:rPr lang="ru-RU" dirty="0"/>
              <a:t> культу, за </a:t>
            </a:r>
            <a:r>
              <a:rPr lang="ru-RU" dirty="0" err="1"/>
              <a:t>що</a:t>
            </a:r>
            <a:r>
              <a:rPr lang="ru-RU" dirty="0"/>
              <a:t> заслужив </a:t>
            </a:r>
            <a:r>
              <a:rPr lang="ru-RU" dirty="0" err="1"/>
              <a:t>серед</a:t>
            </a:r>
            <a:r>
              <a:rPr lang="ru-RU" dirty="0"/>
              <a:t> </a:t>
            </a:r>
            <a:r>
              <a:rPr lang="ru-RU" dirty="0" err="1"/>
              <a:t>західних</a:t>
            </a:r>
            <a:r>
              <a:rPr lang="ru-RU" dirty="0"/>
              <a:t> </a:t>
            </a:r>
            <a:r>
              <a:rPr lang="ru-RU" dirty="0" err="1"/>
              <a:t>радянологів</a:t>
            </a:r>
            <a:r>
              <a:rPr lang="ru-RU" dirty="0"/>
              <a:t> </a:t>
            </a:r>
            <a:r>
              <a:rPr lang="ru-RU" dirty="0" err="1"/>
              <a:t>прізвисько</a:t>
            </a:r>
            <a:r>
              <a:rPr lang="ru-RU" dirty="0"/>
              <a:t> «</a:t>
            </a:r>
            <a:r>
              <a:rPr lang="ru-RU" dirty="0" err="1"/>
              <a:t>червоний</a:t>
            </a:r>
            <a:r>
              <a:rPr lang="ru-RU" dirty="0"/>
              <a:t> кардинал». </a:t>
            </a:r>
            <a:r>
              <a:rPr lang="ru-RU" dirty="0" err="1"/>
              <a:t>Ставлення</a:t>
            </a:r>
            <a:r>
              <a:rPr lang="ru-RU" dirty="0"/>
              <a:t> М. Суслова до </a:t>
            </a:r>
            <a:r>
              <a:rPr lang="ru-RU" dirty="0" err="1"/>
              <a:t>України</a:t>
            </a:r>
            <a:r>
              <a:rPr lang="ru-RU" dirty="0"/>
              <a:t> та </a:t>
            </a:r>
            <a:r>
              <a:rPr lang="ru-RU" dirty="0" err="1"/>
              <a:t>її</a:t>
            </a:r>
            <a:r>
              <a:rPr lang="ru-RU" dirty="0"/>
              <a:t> </a:t>
            </a:r>
            <a:r>
              <a:rPr lang="ru-RU" dirty="0" err="1"/>
              <a:t>керівників</a:t>
            </a:r>
            <a:r>
              <a:rPr lang="ru-RU" dirty="0"/>
              <a:t> </a:t>
            </a:r>
            <a:r>
              <a:rPr lang="ru-RU" dirty="0" err="1"/>
              <a:t>завжди</a:t>
            </a:r>
            <a:r>
              <a:rPr lang="ru-RU" dirty="0"/>
              <a:t> </a:t>
            </a:r>
            <a:r>
              <a:rPr lang="ru-RU" dirty="0" err="1"/>
              <a:t>було</a:t>
            </a:r>
            <a:r>
              <a:rPr lang="ru-RU" dirty="0"/>
              <a:t> </a:t>
            </a:r>
            <a:r>
              <a:rPr lang="ru-RU" dirty="0" err="1"/>
              <a:t>настороженим</a:t>
            </a:r>
            <a:r>
              <a:rPr lang="ru-RU" dirty="0"/>
              <a:t>. За </a:t>
            </a:r>
            <a:r>
              <a:rPr lang="ru-RU" dirty="0" err="1"/>
              <a:t>свідченнями</a:t>
            </a:r>
            <a:r>
              <a:rPr lang="ru-RU" dirty="0"/>
              <a:t> </a:t>
            </a:r>
            <a:r>
              <a:rPr lang="ru-RU" dirty="0" err="1"/>
              <a:t>колишнього</a:t>
            </a:r>
            <a:r>
              <a:rPr lang="ru-RU" dirty="0"/>
              <a:t> головного </a:t>
            </a:r>
            <a:r>
              <a:rPr lang="ru-RU" dirty="0" err="1"/>
              <a:t>протоколіста</a:t>
            </a:r>
            <a:r>
              <a:rPr lang="ru-RU" dirty="0"/>
              <a:t> МЗС УРСР </a:t>
            </a:r>
            <a:r>
              <a:rPr lang="ru-RU" dirty="0" err="1"/>
              <a:t>Галини</a:t>
            </a:r>
            <a:r>
              <a:rPr lang="ru-RU" dirty="0"/>
              <a:t> Науменко, </a:t>
            </a:r>
            <a:r>
              <a:rPr lang="ru-RU" dirty="0" err="1"/>
              <a:t>він</a:t>
            </a:r>
            <a:r>
              <a:rPr lang="ru-RU" dirty="0"/>
              <a:t> «</a:t>
            </a:r>
            <a:r>
              <a:rPr lang="ru-RU" dirty="0" err="1"/>
              <a:t>таємно</a:t>
            </a:r>
            <a:r>
              <a:rPr lang="ru-RU" dirty="0"/>
              <a:t> приставив до </a:t>
            </a:r>
            <a:r>
              <a:rPr lang="ru-RU" dirty="0" err="1"/>
              <a:t>Щербицького</a:t>
            </a:r>
            <a:r>
              <a:rPr lang="ru-RU" dirty="0"/>
              <a:t> </a:t>
            </a:r>
            <a:r>
              <a:rPr lang="ru-RU" dirty="0" err="1"/>
              <a:t>людину</a:t>
            </a:r>
            <a:r>
              <a:rPr lang="ru-RU" dirty="0"/>
              <a:t>, яка </a:t>
            </a:r>
            <a:r>
              <a:rPr lang="ru-RU" dirty="0" err="1"/>
              <a:t>споглядала</a:t>
            </a:r>
            <a:r>
              <a:rPr lang="ru-RU" dirty="0"/>
              <a:t> за ним і про все </a:t>
            </a:r>
            <a:r>
              <a:rPr lang="ru-RU" dirty="0" err="1"/>
              <a:t>доповідала</a:t>
            </a:r>
            <a:r>
              <a:rPr lang="ru-RU" dirty="0"/>
              <a:t> в Москву» («Факты и комментарии» 2015, 18 февраля).</a:t>
            </a:r>
          </a:p>
          <a:p>
            <a:r>
              <a:rPr lang="ru-RU" dirty="0"/>
              <a:t> </a:t>
            </a:r>
          </a:p>
          <a:p>
            <a:endParaRPr lang="uk-UA" dirty="0"/>
          </a:p>
        </p:txBody>
      </p:sp>
      <p:pic>
        <p:nvPicPr>
          <p:cNvPr id="7" name="Рисунок 6">
            <a:extLst>
              <a:ext uri="{FF2B5EF4-FFF2-40B4-BE49-F238E27FC236}">
                <a16:creationId xmlns:a16="http://schemas.microsoft.com/office/drawing/2014/main" xmlns="" id="{D64D2B03-BCBF-4CBD-9121-4C6E272F00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0087" y="1472453"/>
            <a:ext cx="3063349" cy="3805517"/>
          </a:xfrm>
          <a:prstGeom prst="rect">
            <a:avLst/>
          </a:prstGeom>
        </p:spPr>
      </p:pic>
    </p:spTree>
    <p:extLst>
      <p:ext uri="{BB962C8B-B14F-4D97-AF65-F5344CB8AC3E}">
        <p14:creationId xmlns:p14="http://schemas.microsoft.com/office/powerpoint/2010/main" val="4282746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xmlns="" id="{8DAE51A1-7E07-491F-836F-E56B9126F5A4}"/>
              </a:ext>
            </a:extLst>
          </p:cNvPr>
          <p:cNvSpPr/>
          <p:nvPr/>
        </p:nvSpPr>
        <p:spPr>
          <a:xfrm>
            <a:off x="757518" y="778238"/>
            <a:ext cx="10676964" cy="5632311"/>
          </a:xfrm>
          <a:prstGeom prst="rect">
            <a:avLst/>
          </a:prstGeom>
        </p:spPr>
        <p:txBody>
          <a:bodyPr wrap="square">
            <a:spAutoFit/>
          </a:bodyPr>
          <a:lstStyle/>
          <a:p>
            <a:pPr algn="ctr"/>
            <a:r>
              <a:rPr lang="uk-UA" dirty="0"/>
              <a:t>Неоднозначною була кадрова політика В. Щербицького. З одного боку, було взято курс на омолодження кадрів. На керівні посади висувались люди 35–40 років із вищою освітою, після закінчення партшкіл, з виробничим або науковим досвідом. З іншого боку, перший секретар ЦК КПУ часто оцінював людей за першим враженням, яке важко було змінити (</a:t>
            </a:r>
            <a:r>
              <a:rPr lang="uk-UA" dirty="0" err="1"/>
              <a:t>Врублевский</a:t>
            </a:r>
            <a:r>
              <a:rPr lang="uk-UA" dirty="0"/>
              <a:t> 1993: 49). І якщо вже мав симпатії до людини, то «тягнув» її нагору попри недоліки. Занадто великою довірою користувались кадри, сформовані на Дніпропетровщині. Навіть існував жарт, що історія ділиться на три доби: допетровську, петровську й дніпропетровську. Часто перевага надавалась лояльним виконавцям, що призводило до браку яскравих лідерів серед керівників обкомів. Особливо це проявилося під час перебудови, коли серед партійних працівників лише одиниці наважувались виступати публічно, вести полеміку з опозиціонерами. Зокрема, на публічних дебатах із лідерами Народного руху України зробив кар’єру перший Президент України Леонід Кравчук.</a:t>
            </a:r>
          </a:p>
          <a:p>
            <a:pPr algn="ctr"/>
            <a:endParaRPr lang="uk-UA" dirty="0"/>
          </a:p>
          <a:p>
            <a:pPr algn="ctr"/>
            <a:r>
              <a:rPr lang="uk-UA" dirty="0"/>
              <a:t>Основою владної системи СРСР був демократичний централізм, що передбачало централізацію влади згори донизу й водночас демократизацію її знизу догори шляхом виборності й критики. Однак останні явища мали формальний характер. На практиці існувала монополія партії й всевладдя першої особи. Республіканські організації фактично мали права обласних, попри атрибути на зразок Політбюро в Україні. Реальна влада республіканських партійних органів була обмеженою, а головні кадрові рішення ухвалювались у Москві. І хоча В. Щербицький прагнув зосередити у своїх руках всі важелі виконавчої влади в республіці, намагався усувати потенційних конкурентів, але навіть дрібні кадрові питання доводилось узгоджувати в Кремлі. Зокрема, майже 5 років знадобилось, щоби змінити керуючого справами ЦК КПУ.</a:t>
            </a:r>
          </a:p>
          <a:p>
            <a:pPr algn="ctr"/>
            <a:endParaRPr lang="uk-UA" dirty="0"/>
          </a:p>
        </p:txBody>
      </p:sp>
    </p:spTree>
    <p:extLst>
      <p:ext uri="{BB962C8B-B14F-4D97-AF65-F5344CB8AC3E}">
        <p14:creationId xmlns:p14="http://schemas.microsoft.com/office/powerpoint/2010/main" val="20960901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xmlns="" id="{F5172CDF-BB74-4C34-94A5-24CC5A66BAEB}"/>
              </a:ext>
            </a:extLst>
          </p:cNvPr>
          <p:cNvSpPr/>
          <p:nvPr/>
        </p:nvSpPr>
        <p:spPr>
          <a:xfrm>
            <a:off x="1645023" y="1028343"/>
            <a:ext cx="8901953" cy="4801314"/>
          </a:xfrm>
          <a:prstGeom prst="rect">
            <a:avLst/>
          </a:prstGeom>
        </p:spPr>
        <p:txBody>
          <a:bodyPr wrap="square">
            <a:spAutoFit/>
          </a:bodyPr>
          <a:lstStyle/>
          <a:p>
            <a:pPr algn="ctr"/>
            <a:r>
              <a:rPr lang="uk-UA" dirty="0"/>
              <a:t>Зі смертю Л. Брежнєва дніпропетровська доба в історії СРСР скінчилась. В. Щербицький одразу відчув зміни. Якщо раніше він був одним із небагатьох, з ким генсек наперед обговорював чи не кожне важливе рішення, то тепер питання з ним узгоджували постфактум. Стосунки з Ю. Андроповим складалися дуже непросто, і В. Щербицький ніколи не бував у його кремлівському кабінеті.</a:t>
            </a:r>
          </a:p>
          <a:p>
            <a:pPr algn="ctr"/>
            <a:r>
              <a:rPr lang="uk-UA" dirty="0"/>
              <a:t>За свідченнями помічника К. Черненка, «ветерани» брежнєвського Політбюро (серед них згадується і В. Щербицький) під час хвороби Ю. Андропова забули про конкуренцію між собою й стали чинити опір омолодженню керівництва. І генсек виявився безсилим (</a:t>
            </a:r>
            <a:r>
              <a:rPr lang="uk-UA" dirty="0" err="1"/>
              <a:t>Прибытков</a:t>
            </a:r>
            <a:r>
              <a:rPr lang="uk-UA" dirty="0"/>
              <a:t> 2009: 124). Так було відкрито шлях до короткого правління тяжко хворого К. Черненка.</a:t>
            </a:r>
          </a:p>
          <a:p>
            <a:pPr algn="ctr"/>
            <a:r>
              <a:rPr lang="uk-UA" dirty="0"/>
              <a:t>Бувши реалістом, перший секретар ЦК КПУ розумів, що втратив свій шанс. У 1985 році В. Щербицький однозначно підтримав М. Горбачова. Як відомо, на той момент він на чолі делегації Верховної Ради СРСР перебував із візитом у США. Г. Арбатов, який був членом радянської делегації і, очевидно, міг негласно наглядати за реакцією В. Щербицького, згадував, що всі члени делегації відкрито говорили, що генсеком треба обирати М. Горбачова, а після отримання звістки про його обрання не приховували радощів, попри офіційний траур за К. Черненком (Арбатов 2009: 99).</a:t>
            </a:r>
          </a:p>
        </p:txBody>
      </p:sp>
    </p:spTree>
    <p:extLst>
      <p:ext uri="{BB962C8B-B14F-4D97-AF65-F5344CB8AC3E}">
        <p14:creationId xmlns:p14="http://schemas.microsoft.com/office/powerpoint/2010/main" val="1557430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227EDBF-C31C-479E-AB80-E84C4EF6E566}"/>
              </a:ext>
            </a:extLst>
          </p:cNvPr>
          <p:cNvSpPr>
            <a:spLocks noGrp="1"/>
          </p:cNvSpPr>
          <p:nvPr>
            <p:ph type="title"/>
          </p:nvPr>
        </p:nvSpPr>
        <p:spPr/>
        <p:txBody>
          <a:bodyPr/>
          <a:lstStyle/>
          <a:p>
            <a:r>
              <a:rPr lang="uk-UA" dirty="0"/>
              <a:t>На хвилях перебудови</a:t>
            </a:r>
          </a:p>
        </p:txBody>
      </p:sp>
      <p:sp>
        <p:nvSpPr>
          <p:cNvPr id="3" name="Прямокутник 2">
            <a:extLst>
              <a:ext uri="{FF2B5EF4-FFF2-40B4-BE49-F238E27FC236}">
                <a16:creationId xmlns:a16="http://schemas.microsoft.com/office/drawing/2014/main" xmlns="" id="{6124EC1E-5543-46F6-A8CB-84EC8A41FA4F}"/>
              </a:ext>
            </a:extLst>
          </p:cNvPr>
          <p:cNvSpPr/>
          <p:nvPr/>
        </p:nvSpPr>
        <p:spPr>
          <a:xfrm>
            <a:off x="1019735" y="2514599"/>
            <a:ext cx="10152530" cy="3693319"/>
          </a:xfrm>
          <a:prstGeom prst="rect">
            <a:avLst/>
          </a:prstGeom>
        </p:spPr>
        <p:txBody>
          <a:bodyPr wrap="square">
            <a:spAutoFit/>
          </a:bodyPr>
          <a:lstStyle/>
          <a:p>
            <a:r>
              <a:rPr lang="uk-UA" dirty="0"/>
              <a:t>Фінальний етап життя та діяльності В. Щербицького припав на добу перебудови. І хоча в історіографії утвердилась думка, що він був радше противником реформ М. Горбачова, аніж їхнім прихильником (Д. Табачник вигадав термін «апостол застою»), а Україна являла собою «заповідник застою», лідер КПУ завжди публічно підтримував курс генсека. Звісно, відігравала свою роль партійна дисципліна й вміння «коливатися разом з лінією партії» (</a:t>
            </a:r>
            <a:r>
              <a:rPr lang="uk-UA" dirty="0" err="1"/>
              <a:t>Якубець</a:t>
            </a:r>
            <a:r>
              <a:rPr lang="uk-UA" dirty="0"/>
              <a:t> 2016: 201). Але не варто забувати, що початковий етап горбачовських реформ мав назву «прискорення», і йшлося насамперед про якісний стрибок завдяки науково-технічному прогресу. В. Щербицькому імпонували заклики М. Горбачова до прискорення соціально-економічного розвитку країни, інтенсифікації економіки, корінних змін управління та планування, структурної та інвестиційної політики, зміцнення організованості й дисципліни (Власенко 2009: 187). За словами Бориса Патона, лідер КПУ «не просто чекав змін. Він ініціював їх, докладав зусиль — і чималих, щоби вони настали. Щербицький з надією сприйняв ідеї перебудови, намагався допомогти новому керівництву країни знайти правильні виходи з становища, що склалося, обрати вірні орієнтири» (Володимир Щербицький… 2003: 36).</a:t>
            </a:r>
          </a:p>
        </p:txBody>
      </p:sp>
    </p:spTree>
    <p:extLst>
      <p:ext uri="{BB962C8B-B14F-4D97-AF65-F5344CB8AC3E}">
        <p14:creationId xmlns:p14="http://schemas.microsoft.com/office/powerpoint/2010/main" val="5232131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xmlns="" id="{5597878B-ABAE-4295-A290-8CD615DC8799}"/>
              </a:ext>
            </a:extLst>
          </p:cNvPr>
          <p:cNvSpPr/>
          <p:nvPr/>
        </p:nvSpPr>
        <p:spPr>
          <a:xfrm>
            <a:off x="981636" y="889843"/>
            <a:ext cx="6427694" cy="5078313"/>
          </a:xfrm>
          <a:prstGeom prst="rect">
            <a:avLst/>
          </a:prstGeom>
        </p:spPr>
        <p:txBody>
          <a:bodyPr wrap="square">
            <a:spAutoFit/>
          </a:bodyPr>
          <a:lstStyle/>
          <a:p>
            <a:r>
              <a:rPr lang="uk-UA" dirty="0"/>
              <a:t>Згодом, коли прискорення не дало швидких результатів, М. Горбачов переніс реформаторські акценти в політичну сферу. Основним завданням перебудови генсек вважав політичні процеси, а В. Щербицький — економіку й науково-технічний прогрес. Перший секретар ЦК КПУ не сприймав другого етапу перебудови, і з часом прийшло розчарування в М. Горбачові. На думку В. Масола, В. Щербицький раніше від багатьох інших зрозумів, що перебудова «як процес удосконалення соціалізму стала підмінятися його поступовим демонтажем, скочуванням країни до „нерегульованого ринку“» (Масол 1993: 66). «Необхідно пам’ятати, що невидима рука ринку — це сліпа рука», — казав він своїм помічникам (</a:t>
            </a:r>
            <a:r>
              <a:rPr lang="uk-UA" dirty="0" err="1"/>
              <a:t>Врублевский</a:t>
            </a:r>
            <a:r>
              <a:rPr lang="uk-UA" dirty="0"/>
              <a:t> 1993: 218–219). Особисті якості В. Щербицького — людини послідовної, з вірою в непорушність рішень партії, </a:t>
            </a:r>
            <a:r>
              <a:rPr lang="uk-UA" dirty="0" err="1"/>
              <a:t>трудоголіка</a:t>
            </a:r>
            <a:r>
              <a:rPr lang="uk-UA" dirty="0"/>
              <a:t>, чиїм гаслом було «треба менше базікати, а перти плуга» (Володимир Щербицький… 2003: 85, 123), штовхали його до конфлікту з генсеком, за яким закріпилось прізвисько «птаха-говорун». А політичний досвід і схильність до фабіанства підказували тримати свої думки при собі.</a:t>
            </a:r>
          </a:p>
        </p:txBody>
      </p:sp>
      <p:pic>
        <p:nvPicPr>
          <p:cNvPr id="4" name="Рисунок 3">
            <a:extLst>
              <a:ext uri="{FF2B5EF4-FFF2-40B4-BE49-F238E27FC236}">
                <a16:creationId xmlns:a16="http://schemas.microsoft.com/office/drawing/2014/main" xmlns="" id="{50DF7C95-8114-4AC9-AD84-2FADFF1F7B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8283" y="1795461"/>
            <a:ext cx="3810000" cy="3267075"/>
          </a:xfrm>
          <a:prstGeom prst="rect">
            <a:avLst/>
          </a:prstGeom>
        </p:spPr>
      </p:pic>
      <p:sp>
        <p:nvSpPr>
          <p:cNvPr id="5" name="Прямокутник 4">
            <a:extLst>
              <a:ext uri="{FF2B5EF4-FFF2-40B4-BE49-F238E27FC236}">
                <a16:creationId xmlns:a16="http://schemas.microsoft.com/office/drawing/2014/main" xmlns="" id="{369CBC00-CF02-4733-A6EB-75C9AD3F8AFA}"/>
              </a:ext>
            </a:extLst>
          </p:cNvPr>
          <p:cNvSpPr/>
          <p:nvPr/>
        </p:nvSpPr>
        <p:spPr>
          <a:xfrm>
            <a:off x="8104195" y="5180711"/>
            <a:ext cx="2698175" cy="369332"/>
          </a:xfrm>
          <a:prstGeom prst="rect">
            <a:avLst/>
          </a:prstGeom>
        </p:spPr>
        <p:txBody>
          <a:bodyPr wrap="none">
            <a:spAutoFit/>
          </a:bodyPr>
          <a:lstStyle/>
          <a:p>
            <a:r>
              <a:rPr lang="ru-RU" i="1" dirty="0"/>
              <a:t>В. </a:t>
            </a:r>
            <a:r>
              <a:rPr lang="ru-RU" i="1" dirty="0" err="1"/>
              <a:t>Щербицький</a:t>
            </a:r>
            <a:r>
              <a:rPr lang="ru-RU" i="1" dirty="0"/>
              <a:t> і М. </a:t>
            </a:r>
            <a:r>
              <a:rPr lang="ru-RU" i="1" dirty="0" err="1"/>
              <a:t>Горбачов</a:t>
            </a:r>
            <a:endParaRPr lang="uk-UA" dirty="0"/>
          </a:p>
        </p:txBody>
      </p:sp>
    </p:spTree>
    <p:extLst>
      <p:ext uri="{BB962C8B-B14F-4D97-AF65-F5344CB8AC3E}">
        <p14:creationId xmlns:p14="http://schemas.microsoft.com/office/powerpoint/2010/main" val="27975597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xmlns="" id="{CFA1CBAD-49AA-4177-A33D-EFC710D8ADAF}"/>
              </a:ext>
            </a:extLst>
          </p:cNvPr>
          <p:cNvSpPr/>
          <p:nvPr/>
        </p:nvSpPr>
        <p:spPr>
          <a:xfrm>
            <a:off x="1597958" y="1305341"/>
            <a:ext cx="8996083" cy="4247317"/>
          </a:xfrm>
          <a:prstGeom prst="rect">
            <a:avLst/>
          </a:prstGeom>
        </p:spPr>
        <p:txBody>
          <a:bodyPr wrap="square">
            <a:spAutoFit/>
          </a:bodyPr>
          <a:lstStyle/>
          <a:p>
            <a:pPr algn="ctr"/>
            <a:r>
              <a:rPr lang="uk-UA" dirty="0"/>
              <a:t>Чорнобильська катастрофа завдала В. Щербицькому удару, від якого він не зумів оправитись. І хоч його провина зводилась до недооцінки масштабів аварії й проведення демонстрації 1 травня 1986 року, політичні наслідки були колосальними. Важко сказати, чи усвідомлював він масштаби трагедії, адже ЧАЕС перебувала в союзному підпорядкуванні, союзні урядовці й столичні вчені закидали керівництву УРСР панічні настрої, продовжували говорити про швидкий запуск нових енергоблоків, а проведення демонстрації вимагав сам М. Горбачов. За її зрив генсек погрожував В. Щербицькому втратою партквитка (</a:t>
            </a:r>
            <a:r>
              <a:rPr lang="uk-UA" dirty="0" err="1"/>
              <a:t>Врублевский</a:t>
            </a:r>
            <a:r>
              <a:rPr lang="uk-UA" dirty="0"/>
              <a:t> 1993: 210–211). Історик Ю. Шаповал вважає, що в той час у В. Щербицькому «переміг політик, якого життя навчило мовчати і „не висовуватись“» (Шаповал 2003: 126). Демонстрація відбулась, попри те, що вночі вітер змінив напрямок і радіоактивна хмара пройшла над Києвом. Родини керівників України, зокрема й першого секретаря, теж перебували на Хрещатику. Це було щось схоже на жертву, яку радянські правителі приносили в ім’я єдності з народом у скрутні часи (трагічна доля дітей Й. Сталіна, М. Хрущова в роки війни). Лише в червні 1989 року під тиском громадськості В. Щербицький звернувся до ЦК КПРС з вимогою припинити розміщення в Україні нових атомних станцій.</a:t>
            </a:r>
          </a:p>
        </p:txBody>
      </p:sp>
    </p:spTree>
    <p:extLst>
      <p:ext uri="{BB962C8B-B14F-4D97-AF65-F5344CB8AC3E}">
        <p14:creationId xmlns:p14="http://schemas.microsoft.com/office/powerpoint/2010/main" val="38742698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xmlns="" id="{4D14F0F6-C13B-4B44-B409-5B22E6D662E1}"/>
              </a:ext>
            </a:extLst>
          </p:cNvPr>
          <p:cNvSpPr/>
          <p:nvPr/>
        </p:nvSpPr>
        <p:spPr>
          <a:xfrm>
            <a:off x="681316" y="751344"/>
            <a:ext cx="6916272" cy="5355312"/>
          </a:xfrm>
          <a:prstGeom prst="rect">
            <a:avLst/>
          </a:prstGeom>
        </p:spPr>
        <p:txBody>
          <a:bodyPr wrap="square">
            <a:spAutoFit/>
          </a:bodyPr>
          <a:lstStyle/>
          <a:p>
            <a:pPr algn="ctr"/>
            <a:r>
              <a:rPr lang="uk-UA" dirty="0"/>
              <a:t>Хоча радянська командно-адміністративна система дозволила швидко мобілізувати всі сили на ліквідацію аварії (уже вночі 26 квітня розпочались мобілізація автотранспорту, підготовка до евакуації Прип’яті), організувати переселення, збудувати житло для переселенців, вивезти із зони ураження 250 тисяч школярів, Чорнобиль досить швидко перетворився на політичний чинник, дав старт не одній вдалій і довготривалій політичній кар’єрі й став сприйматись як наслідок існування радянської політичної системи з породженою нею абсолютною владою та ідеологічною монополією центру, ігноруванням альтернативних думок, приховуванням інформації від громадян. Як стверджує французький дослідник Ж.-П. </a:t>
            </a:r>
            <a:r>
              <a:rPr lang="uk-UA" dirty="0" err="1"/>
              <a:t>Дюпюї</a:t>
            </a:r>
            <a:r>
              <a:rPr lang="uk-UA" dirty="0"/>
              <a:t>, Чорнобиль не став </a:t>
            </a:r>
            <a:r>
              <a:rPr lang="uk-UA" dirty="0" err="1"/>
              <a:t>уроком</a:t>
            </a:r>
            <a:r>
              <a:rPr lang="uk-UA" dirty="0"/>
              <a:t> для всього світу, тому що катастрофу визнали «радянською, а не ядерною» </a:t>
            </a:r>
          </a:p>
          <a:p>
            <a:pPr algn="ctr"/>
            <a:r>
              <a:rPr lang="uk-UA" dirty="0"/>
              <a:t>Після обіцянки генсека, що партія не чинитиме перешкод створенню Руху В. Щербицький вперше попросив про відставку. М. Горбачов умовляв залишитись. Але на проведення Установчих зборів Руху перший секретар ЦК КПУ погодився лише тоді, коли питання його відставки вже було вирішене. Вона відбулась 28 вересня 1989 року з усіма належними почестями.</a:t>
            </a:r>
          </a:p>
        </p:txBody>
      </p:sp>
      <p:pic>
        <p:nvPicPr>
          <p:cNvPr id="3" name="Рисунок 2">
            <a:extLst>
              <a:ext uri="{FF2B5EF4-FFF2-40B4-BE49-F238E27FC236}">
                <a16:creationId xmlns:a16="http://schemas.microsoft.com/office/drawing/2014/main" xmlns="" id="{2F1EFCE8-B621-47C4-8551-A85C1CB08E40}"/>
              </a:ext>
            </a:extLst>
          </p:cNvPr>
          <p:cNvPicPr>
            <a:picLocks noChangeAspect="1"/>
          </p:cNvPicPr>
          <p:nvPr/>
        </p:nvPicPr>
        <p:blipFill>
          <a:blip r:embed="rId2"/>
          <a:stretch>
            <a:fillRect/>
          </a:stretch>
        </p:blipFill>
        <p:spPr>
          <a:xfrm>
            <a:off x="7597588" y="1644569"/>
            <a:ext cx="3832412" cy="3845858"/>
          </a:xfrm>
          <a:prstGeom prst="rect">
            <a:avLst/>
          </a:prstGeom>
        </p:spPr>
      </p:pic>
    </p:spTree>
    <p:extLst>
      <p:ext uri="{BB962C8B-B14F-4D97-AF65-F5344CB8AC3E}">
        <p14:creationId xmlns:p14="http://schemas.microsoft.com/office/powerpoint/2010/main" val="34837090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xmlns="" id="{6D523D91-3C02-4369-B97D-4D5F35386E33}"/>
              </a:ext>
            </a:extLst>
          </p:cNvPr>
          <p:cNvSpPr/>
          <p:nvPr/>
        </p:nvSpPr>
        <p:spPr>
          <a:xfrm>
            <a:off x="833719" y="923434"/>
            <a:ext cx="5836024" cy="4801314"/>
          </a:xfrm>
          <a:prstGeom prst="rect">
            <a:avLst/>
          </a:prstGeom>
        </p:spPr>
        <p:txBody>
          <a:bodyPr wrap="square">
            <a:spAutoFit/>
          </a:bodyPr>
          <a:lstStyle/>
          <a:p>
            <a:pPr algn="ctr"/>
            <a:r>
              <a:rPr lang="uk-UA" dirty="0"/>
              <a:t>В. Щербицький був справжнім </a:t>
            </a:r>
            <a:r>
              <a:rPr lang="uk-UA" dirty="0" err="1"/>
              <a:t>трудоголіком</a:t>
            </a:r>
            <a:r>
              <a:rPr lang="uk-UA" dirty="0"/>
              <a:t>, який </a:t>
            </a:r>
            <a:r>
              <a:rPr lang="uk-UA" dirty="0" err="1"/>
              <a:t>рідко</a:t>
            </a:r>
            <a:r>
              <a:rPr lang="uk-UA" dirty="0"/>
              <a:t> міг переключитись на що-небудь інше. На роботу приходив о 9-й, йшов після перегляду програми «Час» (починалась о 21-й). Але після 19-ї намагався не турбувати підлеглих. Навіть традиційні спільні обіди членів Політбюро та секретарів ЦК КПУ використовувались для узгодження робочих питань. З 45 днів відпустки відпочивав місяць. Але й під час відпочинку практикував поїздки та зустрічі. Бувши доволі жорстким керівником, В. Щербицький полюбляв тримати підлеглих «у тонусі», часто критикував (хоча, на відміну від попередника, уникав «крутих» розмов і «накачок», </a:t>
            </a:r>
            <a:r>
              <a:rPr lang="uk-UA" dirty="0" err="1"/>
              <a:t>рідко</a:t>
            </a:r>
            <a:r>
              <a:rPr lang="uk-UA" dirty="0"/>
              <a:t> підвищував голос), але завжди підтримував тих, хто добре справлявся з роботою.</a:t>
            </a:r>
          </a:p>
          <a:p>
            <a:pPr algn="ctr"/>
            <a:r>
              <a:rPr lang="uk-UA" dirty="0"/>
              <a:t>Помер у 1990 у Клінічній лікарні «Феофанія», офіційно від запалення </a:t>
            </a:r>
            <a:r>
              <a:rPr lang="uk-UA" dirty="0" err="1"/>
              <a:t>легенів</a:t>
            </a:r>
            <a:r>
              <a:rPr lang="uk-UA" dirty="0"/>
              <a:t>, за твердженнями деяких істориків (</a:t>
            </a:r>
            <a:r>
              <a:rPr lang="uk-UA" dirty="0" err="1"/>
              <a:t>Гаманюк</a:t>
            </a:r>
            <a:r>
              <a:rPr lang="uk-UA" dirty="0"/>
              <a:t> М.</a:t>
            </a:r>
            <a:r>
              <a:rPr lang="en-US" dirty="0"/>
              <a:t>I.) </a:t>
            </a:r>
            <a:r>
              <a:rPr lang="uk-UA" dirty="0"/>
              <a:t>ймовірно покінчив життя самогубством.[3] Похований на Байковому кладовищі.</a:t>
            </a:r>
          </a:p>
        </p:txBody>
      </p:sp>
      <p:pic>
        <p:nvPicPr>
          <p:cNvPr id="3" name="Рисунок 2">
            <a:extLst>
              <a:ext uri="{FF2B5EF4-FFF2-40B4-BE49-F238E27FC236}">
                <a16:creationId xmlns:a16="http://schemas.microsoft.com/office/drawing/2014/main" xmlns="" id="{304E7292-B2DD-4C4F-B501-26842AFBCAEF}"/>
              </a:ext>
            </a:extLst>
          </p:cNvPr>
          <p:cNvPicPr>
            <a:picLocks noChangeAspect="1"/>
          </p:cNvPicPr>
          <p:nvPr/>
        </p:nvPicPr>
        <p:blipFill>
          <a:blip r:embed="rId2"/>
          <a:stretch>
            <a:fillRect/>
          </a:stretch>
        </p:blipFill>
        <p:spPr>
          <a:xfrm>
            <a:off x="7011592" y="1295779"/>
            <a:ext cx="4346689" cy="4266442"/>
          </a:xfrm>
          <a:prstGeom prst="rect">
            <a:avLst/>
          </a:prstGeom>
        </p:spPr>
      </p:pic>
    </p:spTree>
    <p:extLst>
      <p:ext uri="{BB962C8B-B14F-4D97-AF65-F5344CB8AC3E}">
        <p14:creationId xmlns:p14="http://schemas.microsoft.com/office/powerpoint/2010/main" val="18536641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86AB526-EB86-469B-A92D-7EE16B3140CF}"/>
              </a:ext>
            </a:extLst>
          </p:cNvPr>
          <p:cNvSpPr>
            <a:spLocks noGrp="1"/>
          </p:cNvSpPr>
          <p:nvPr>
            <p:ph type="title"/>
          </p:nvPr>
        </p:nvSpPr>
        <p:spPr/>
        <p:txBody>
          <a:bodyPr/>
          <a:lstStyle/>
          <a:p>
            <a:r>
              <a:rPr lang="uk-UA" dirty="0"/>
              <a:t>Література</a:t>
            </a:r>
          </a:p>
        </p:txBody>
      </p:sp>
      <p:sp>
        <p:nvSpPr>
          <p:cNvPr id="3" name="Прямокутник 2">
            <a:extLst>
              <a:ext uri="{FF2B5EF4-FFF2-40B4-BE49-F238E27FC236}">
                <a16:creationId xmlns:a16="http://schemas.microsoft.com/office/drawing/2014/main" xmlns="" id="{0F6EA2D0-7DB3-4FD0-BCE2-29BFC5C1D0D4}"/>
              </a:ext>
            </a:extLst>
          </p:cNvPr>
          <p:cNvSpPr/>
          <p:nvPr/>
        </p:nvSpPr>
        <p:spPr>
          <a:xfrm>
            <a:off x="1667436" y="2975392"/>
            <a:ext cx="8857127" cy="2308324"/>
          </a:xfrm>
          <a:prstGeom prst="rect">
            <a:avLst/>
          </a:prstGeom>
        </p:spPr>
        <p:txBody>
          <a:bodyPr wrap="square">
            <a:spAutoFit/>
          </a:bodyPr>
          <a:lstStyle/>
          <a:p>
            <a:pPr marL="342900" indent="-342900">
              <a:buAutoNum type="arabicPeriod"/>
            </a:pPr>
            <a:r>
              <a:rPr lang="en-US" dirty="0">
                <a:hlinkClick r:id="rId2"/>
              </a:rPr>
              <a:t>https://uk.wikipedia.org/wiki/</a:t>
            </a:r>
            <a:r>
              <a:rPr lang="uk-UA" dirty="0" err="1">
                <a:hlinkClick r:id="rId2"/>
              </a:rPr>
              <a:t>Щербицький_Володимир_Васильович</a:t>
            </a:r>
            <a:endParaRPr lang="uk-UA" dirty="0"/>
          </a:p>
          <a:p>
            <a:pPr marL="342900" indent="-342900">
              <a:buAutoNum type="arabicPeriod"/>
            </a:pPr>
            <a:r>
              <a:rPr lang="en-US" dirty="0">
                <a:hlinkClick r:id="rId3"/>
              </a:rPr>
              <a:t>https://histua.com/personi/sh/werbickij-volodimir-vasilovich</a:t>
            </a:r>
            <a:endParaRPr lang="uk-UA" dirty="0"/>
          </a:p>
          <a:p>
            <a:pPr marL="342900" indent="-342900">
              <a:buAutoNum type="arabicPeriod"/>
            </a:pPr>
            <a:r>
              <a:rPr lang="en-US" dirty="0">
                <a:hlinkClick r:id="rId4"/>
              </a:rPr>
              <a:t>https://thebabel.com.ua/texts/37214-54-roki-tomu</a:t>
            </a:r>
            <a:r>
              <a:rPr lang="en-US" dirty="0"/>
              <a:t>...</a:t>
            </a:r>
            <a:endParaRPr lang="uk-UA" dirty="0"/>
          </a:p>
          <a:p>
            <a:pPr marL="342900" indent="-342900">
              <a:buAutoNum type="arabicPeriod"/>
            </a:pPr>
            <a:r>
              <a:rPr lang="uk-UA" dirty="0"/>
              <a:t>Щербицький Володимир Васильович // Енциклопедія історії України : у 10 т. / </a:t>
            </a:r>
            <a:r>
              <a:rPr lang="uk-UA" dirty="0" err="1"/>
              <a:t>редкол</a:t>
            </a:r>
            <a:r>
              <a:rPr lang="uk-UA" dirty="0"/>
              <a:t>.: В. А. Смолій (голова) та ін. ; Інститут історії України НАН України. </a:t>
            </a:r>
          </a:p>
          <a:p>
            <a:pPr marL="342900" indent="-342900">
              <a:buAutoNum type="arabicPeriod"/>
            </a:pPr>
            <a:r>
              <a:rPr lang="ru-RU" dirty="0" err="1"/>
              <a:t>Володимир</a:t>
            </a:r>
            <a:r>
              <a:rPr lang="ru-RU" dirty="0"/>
              <a:t> </a:t>
            </a:r>
            <a:r>
              <a:rPr lang="ru-RU" dirty="0" err="1"/>
              <a:t>Щербицький</a:t>
            </a:r>
            <a:r>
              <a:rPr lang="ru-RU" dirty="0"/>
              <a:t>: </a:t>
            </a:r>
            <a:r>
              <a:rPr lang="ru-RU" dirty="0" err="1"/>
              <a:t>Спогади</a:t>
            </a:r>
            <a:r>
              <a:rPr lang="ru-RU" dirty="0"/>
              <a:t> </a:t>
            </a:r>
            <a:r>
              <a:rPr lang="ru-RU" dirty="0" err="1"/>
              <a:t>сучасників</a:t>
            </a:r>
            <a:r>
              <a:rPr lang="ru-RU" dirty="0"/>
              <a:t> / за ред. В. Ф. </a:t>
            </a:r>
            <a:r>
              <a:rPr lang="ru-RU" dirty="0" err="1"/>
              <a:t>Возіанова</a:t>
            </a:r>
            <a:r>
              <a:rPr lang="ru-RU" dirty="0"/>
              <a:t>, В. К. </a:t>
            </a:r>
            <a:r>
              <a:rPr lang="ru-RU" dirty="0" err="1"/>
              <a:t>Врублевського</a:t>
            </a:r>
            <a:r>
              <a:rPr lang="ru-RU" dirty="0"/>
              <a:t>, Ю. Н. </a:t>
            </a:r>
            <a:r>
              <a:rPr lang="ru-RU" dirty="0" err="1"/>
              <a:t>Єльченка</a:t>
            </a:r>
            <a:r>
              <a:rPr lang="ru-RU" dirty="0"/>
              <a:t>, Б. В. </a:t>
            </a:r>
            <a:r>
              <a:rPr lang="ru-RU" dirty="0" err="1"/>
              <a:t>Іваненка</a:t>
            </a:r>
            <a:r>
              <a:rPr lang="ru-RU" dirty="0"/>
              <a:t>.</a:t>
            </a:r>
            <a:endParaRPr lang="uk-UA" dirty="0"/>
          </a:p>
          <a:p>
            <a:pPr marL="342900" indent="-342900">
              <a:buAutoNum type="arabicPeriod"/>
            </a:pPr>
            <a:endParaRPr lang="uk-UA" dirty="0"/>
          </a:p>
        </p:txBody>
      </p:sp>
    </p:spTree>
    <p:extLst>
      <p:ext uri="{BB962C8B-B14F-4D97-AF65-F5344CB8AC3E}">
        <p14:creationId xmlns:p14="http://schemas.microsoft.com/office/powerpoint/2010/main" val="3676776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зображення 4">
            <a:extLst>
              <a:ext uri="{FF2B5EF4-FFF2-40B4-BE49-F238E27FC236}">
                <a16:creationId xmlns:a16="http://schemas.microsoft.com/office/drawing/2014/main" xmlns="" id="{EB33EE51-0C04-4B3E-AA54-C857259078B8}"/>
              </a:ext>
            </a:extLst>
          </p:cNvPr>
          <p:cNvPicPr>
            <a:picLocks noGrp="1" noChangeAspect="1"/>
          </p:cNvPicPr>
          <p:nvPr>
            <p:ph type="pic" idx="1"/>
          </p:nvPr>
        </p:nvPicPr>
        <p:blipFill>
          <a:blip r:embed="rId2"/>
          <a:srcRect l="9105" r="9105"/>
          <a:stretch>
            <a:fillRect/>
          </a:stretch>
        </p:blipFill>
        <p:spPr>
          <a:prstGeom prst="rect">
            <a:avLst/>
          </a:prstGeom>
        </p:spPr>
      </p:pic>
      <p:sp>
        <p:nvSpPr>
          <p:cNvPr id="4" name="Місце для тексту 3">
            <a:extLst>
              <a:ext uri="{FF2B5EF4-FFF2-40B4-BE49-F238E27FC236}">
                <a16:creationId xmlns:a16="http://schemas.microsoft.com/office/drawing/2014/main" xmlns="" id="{C867B550-ABFD-4565-B45D-E17061B607B0}"/>
              </a:ext>
            </a:extLst>
          </p:cNvPr>
          <p:cNvSpPr>
            <a:spLocks noGrp="1"/>
          </p:cNvSpPr>
          <p:nvPr>
            <p:ph type="body" sz="half" idx="2"/>
          </p:nvPr>
        </p:nvSpPr>
        <p:spPr>
          <a:xfrm>
            <a:off x="1295399" y="762000"/>
            <a:ext cx="6241816" cy="5054600"/>
          </a:xfrm>
        </p:spPr>
        <p:txBody>
          <a:bodyPr>
            <a:normAutofit fontScale="92500"/>
          </a:bodyPr>
          <a:lstStyle/>
          <a:p>
            <a:r>
              <a:rPr lang="uk-UA" sz="2000" b="1" dirty="0" err="1"/>
              <a:t>Володи́мир</a:t>
            </a:r>
            <a:r>
              <a:rPr lang="uk-UA" sz="2000" b="1" dirty="0"/>
              <a:t> </a:t>
            </a:r>
            <a:r>
              <a:rPr lang="uk-UA" sz="2000" b="1" dirty="0" err="1"/>
              <a:t>Васи́льович</a:t>
            </a:r>
            <a:r>
              <a:rPr lang="uk-UA" sz="2000" b="1" dirty="0"/>
              <a:t> </a:t>
            </a:r>
            <a:r>
              <a:rPr lang="uk-UA" sz="2000" b="1" dirty="0" err="1"/>
              <a:t>Щерби́цький</a:t>
            </a:r>
            <a:r>
              <a:rPr lang="uk-UA" sz="2000" b="1" dirty="0"/>
              <a:t>  </a:t>
            </a:r>
            <a:r>
              <a:rPr lang="uk-UA" dirty="0"/>
              <a:t>(17 лютого 1918, Верхньодніпровськ, Катеринославська губернія, УНР (нині Дніпропетровська область, Україна) — 16 лютого 1990, Київ, Українська РСР, СРСР) — український радянський партійний і державний діяч, Двічі Герой Соціалістичної Праці. </a:t>
            </a:r>
          </a:p>
          <a:p>
            <a:r>
              <a:rPr lang="ru-RU" dirty="0"/>
              <a:t>Член </a:t>
            </a:r>
            <a:r>
              <a:rPr lang="ru-RU" dirty="0" err="1"/>
              <a:t>Ревізійної</a:t>
            </a:r>
            <a:r>
              <a:rPr lang="ru-RU" dirty="0"/>
              <a:t> </a:t>
            </a:r>
            <a:r>
              <a:rPr lang="ru-RU" dirty="0" err="1"/>
              <a:t>Комісії</a:t>
            </a:r>
            <a:r>
              <a:rPr lang="ru-RU" dirty="0"/>
              <a:t> КПУ в 1952—1954. Кандидат у члени ЦК КПУ в 1954—1956. Член ЦК КПУ в 1956—1990. Член </a:t>
            </a:r>
            <a:r>
              <a:rPr lang="ru-RU" dirty="0" err="1"/>
              <a:t>Президії</a:t>
            </a:r>
            <a:r>
              <a:rPr lang="ru-RU" dirty="0"/>
              <a:t> (</a:t>
            </a:r>
            <a:r>
              <a:rPr lang="ru-RU" dirty="0" err="1"/>
              <a:t>Політбюро</a:t>
            </a:r>
            <a:r>
              <a:rPr lang="ru-RU" dirty="0"/>
              <a:t>) ЦК КПУ в </a:t>
            </a:r>
            <a:r>
              <a:rPr lang="ru-RU" dirty="0" err="1"/>
              <a:t>грудні</a:t>
            </a:r>
            <a:r>
              <a:rPr lang="ru-RU" dirty="0"/>
              <a:t> 1957 — </a:t>
            </a:r>
            <a:r>
              <a:rPr lang="ru-RU" dirty="0" err="1"/>
              <a:t>вересні</a:t>
            </a:r>
            <a:r>
              <a:rPr lang="ru-RU" dirty="0"/>
              <a:t> 1989. Член </a:t>
            </a:r>
            <a:r>
              <a:rPr lang="ru-RU" dirty="0" err="1"/>
              <a:t>Центральної</a:t>
            </a:r>
            <a:r>
              <a:rPr lang="ru-RU" dirty="0"/>
              <a:t> </a:t>
            </a:r>
            <a:r>
              <a:rPr lang="ru-RU" dirty="0" err="1"/>
              <a:t>Ревізійної</a:t>
            </a:r>
            <a:r>
              <a:rPr lang="ru-RU" dirty="0"/>
              <a:t> </a:t>
            </a:r>
            <a:r>
              <a:rPr lang="ru-RU" dirty="0" err="1"/>
              <a:t>Комісії</a:t>
            </a:r>
            <a:r>
              <a:rPr lang="ru-RU" dirty="0"/>
              <a:t> КПРС у 1956—1961. Член ЦК КПРС у 1961—1990. Кандидат у члени </a:t>
            </a:r>
            <a:r>
              <a:rPr lang="ru-RU" dirty="0" err="1"/>
              <a:t>Президії</a:t>
            </a:r>
            <a:r>
              <a:rPr lang="ru-RU" dirty="0"/>
              <a:t> (</a:t>
            </a:r>
            <a:r>
              <a:rPr lang="ru-RU" dirty="0" err="1"/>
              <a:t>Політбюро</a:t>
            </a:r>
            <a:r>
              <a:rPr lang="ru-RU" dirty="0"/>
              <a:t>) ЦК КПРС у </a:t>
            </a:r>
            <a:r>
              <a:rPr lang="ru-RU" dirty="0" err="1"/>
              <a:t>жовтні</a:t>
            </a:r>
            <a:r>
              <a:rPr lang="ru-RU" dirty="0"/>
              <a:t> 1961 — </a:t>
            </a:r>
            <a:r>
              <a:rPr lang="ru-RU" dirty="0" err="1"/>
              <a:t>грудні</a:t>
            </a:r>
            <a:r>
              <a:rPr lang="ru-RU" dirty="0"/>
              <a:t> 1963 і в </a:t>
            </a:r>
            <a:r>
              <a:rPr lang="ru-RU" dirty="0" err="1"/>
              <a:t>грудні</a:t>
            </a:r>
            <a:r>
              <a:rPr lang="ru-RU" dirty="0"/>
              <a:t> 1965 — </a:t>
            </a:r>
            <a:r>
              <a:rPr lang="ru-RU" dirty="0" err="1"/>
              <a:t>квітні</a:t>
            </a:r>
            <a:r>
              <a:rPr lang="ru-RU" dirty="0"/>
              <a:t> 1971. Член </a:t>
            </a:r>
            <a:r>
              <a:rPr lang="ru-RU" dirty="0" err="1"/>
              <a:t>Політбюро</a:t>
            </a:r>
            <a:r>
              <a:rPr lang="ru-RU" dirty="0"/>
              <a:t> ЦК КПРС у </a:t>
            </a:r>
            <a:r>
              <a:rPr lang="ru-RU" dirty="0" err="1"/>
              <a:t>квітні</a:t>
            </a:r>
            <a:r>
              <a:rPr lang="ru-RU" dirty="0"/>
              <a:t> 1971 — </a:t>
            </a:r>
            <a:r>
              <a:rPr lang="ru-RU" dirty="0" err="1"/>
              <a:t>вересні</a:t>
            </a:r>
            <a:r>
              <a:rPr lang="ru-RU" dirty="0"/>
              <a:t> 1989 року. Депутат </a:t>
            </a:r>
            <a:r>
              <a:rPr lang="ru-RU" dirty="0" err="1"/>
              <a:t>Верховної</a:t>
            </a:r>
            <a:r>
              <a:rPr lang="ru-RU" dirty="0"/>
              <a:t> Ради УРСР 4—11-го </a:t>
            </a:r>
            <a:r>
              <a:rPr lang="ru-RU" dirty="0" err="1"/>
              <a:t>скликань</a:t>
            </a:r>
            <a:r>
              <a:rPr lang="ru-RU" dirty="0"/>
              <a:t>. Депутат </a:t>
            </a:r>
            <a:r>
              <a:rPr lang="ru-RU" dirty="0" err="1"/>
              <a:t>Верховної</a:t>
            </a:r>
            <a:r>
              <a:rPr lang="ru-RU" dirty="0"/>
              <a:t> Ради СРСР 5—11-го </a:t>
            </a:r>
            <a:r>
              <a:rPr lang="ru-RU" dirty="0" err="1"/>
              <a:t>скликань</a:t>
            </a:r>
            <a:r>
              <a:rPr lang="ru-RU" dirty="0"/>
              <a:t>. Член </a:t>
            </a:r>
            <a:r>
              <a:rPr lang="ru-RU" dirty="0" err="1"/>
              <a:t>Президії</a:t>
            </a:r>
            <a:r>
              <a:rPr lang="ru-RU" dirty="0"/>
              <a:t> </a:t>
            </a:r>
            <a:r>
              <a:rPr lang="ru-RU" dirty="0" err="1"/>
              <a:t>Верховної</a:t>
            </a:r>
            <a:r>
              <a:rPr lang="ru-RU" dirty="0"/>
              <a:t> Ради СРСР у 1972—1989 роках. </a:t>
            </a:r>
            <a:r>
              <a:rPr lang="ru-RU" dirty="0" err="1"/>
              <a:t>Народний</a:t>
            </a:r>
            <a:r>
              <a:rPr lang="ru-RU" dirty="0"/>
              <a:t> депутат СРСР у 1989—1990 роках.</a:t>
            </a:r>
          </a:p>
          <a:p>
            <a:r>
              <a:rPr lang="ru-RU" dirty="0" err="1"/>
              <a:t>Натхненник</a:t>
            </a:r>
            <a:r>
              <a:rPr lang="ru-RU" dirty="0"/>
              <a:t> </a:t>
            </a:r>
            <a:r>
              <a:rPr lang="ru-RU" dirty="0" err="1"/>
              <a:t>зросійщення</a:t>
            </a:r>
            <a:r>
              <a:rPr lang="ru-RU" dirty="0"/>
              <a:t>, активно </a:t>
            </a:r>
            <a:r>
              <a:rPr lang="ru-RU" dirty="0" err="1"/>
              <a:t>боровся</a:t>
            </a:r>
            <a:r>
              <a:rPr lang="ru-RU" dirty="0"/>
              <a:t> з </a:t>
            </a:r>
            <a:r>
              <a:rPr lang="ru-RU" dirty="0" err="1"/>
              <a:t>дисидентами</a:t>
            </a:r>
            <a:r>
              <a:rPr lang="ru-RU" dirty="0"/>
              <a:t>. Входить до числа </a:t>
            </a:r>
            <a:r>
              <a:rPr lang="ru-RU" dirty="0" err="1"/>
              <a:t>постатей</a:t>
            </a:r>
            <a:r>
              <a:rPr lang="ru-RU" dirty="0"/>
              <a:t>, </a:t>
            </a:r>
            <a:r>
              <a:rPr lang="ru-RU" dirty="0" err="1"/>
              <a:t>які</a:t>
            </a:r>
            <a:r>
              <a:rPr lang="ru-RU" dirty="0"/>
              <a:t> </a:t>
            </a:r>
            <a:r>
              <a:rPr lang="ru-RU" dirty="0" err="1"/>
              <a:t>підпадають</a:t>
            </a:r>
            <a:r>
              <a:rPr lang="ru-RU" dirty="0"/>
              <a:t> </a:t>
            </a:r>
            <a:r>
              <a:rPr lang="ru-RU" dirty="0" err="1"/>
              <a:t>під</a:t>
            </a:r>
            <a:r>
              <a:rPr lang="ru-RU" dirty="0"/>
              <a:t> закон про </a:t>
            </a:r>
            <a:r>
              <a:rPr lang="ru-RU" dirty="0" err="1"/>
              <a:t>декомунізацію</a:t>
            </a:r>
            <a:r>
              <a:rPr lang="ru-RU" dirty="0"/>
              <a:t>.</a:t>
            </a:r>
            <a:endParaRPr lang="uk-UA" dirty="0"/>
          </a:p>
        </p:txBody>
      </p:sp>
    </p:spTree>
    <p:extLst>
      <p:ext uri="{BB962C8B-B14F-4D97-AF65-F5344CB8AC3E}">
        <p14:creationId xmlns:p14="http://schemas.microsoft.com/office/powerpoint/2010/main" val="1227867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anim calcmode="lin" valueType="num">
                                      <p:cBhvr>
                                        <p:cTn id="26" dur="2000" fill="hold"/>
                                        <p:tgtEl>
                                          <p:spTgt spid="5"/>
                                        </p:tgtEl>
                                        <p:attrNameLst>
                                          <p:attrName>ppt_w</p:attrName>
                                        </p:attrNameLst>
                                      </p:cBhvr>
                                      <p:tavLst>
                                        <p:tav tm="0" fmla="#ppt_w*sin(2.5*pi*$)">
                                          <p:val>
                                            <p:fltVal val="0"/>
                                          </p:val>
                                        </p:tav>
                                        <p:tav tm="100000">
                                          <p:val>
                                            <p:fltVal val="1"/>
                                          </p:val>
                                        </p:tav>
                                      </p:tavLst>
                                    </p:anim>
                                    <p:anim calcmode="lin" valueType="num">
                                      <p:cBhvr>
                                        <p:cTn id="27"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8219DCD-76A8-4847-A090-4B528B708F96}"/>
              </a:ext>
            </a:extLst>
          </p:cNvPr>
          <p:cNvSpPr>
            <a:spLocks noGrp="1"/>
          </p:cNvSpPr>
          <p:nvPr>
            <p:ph type="title"/>
          </p:nvPr>
        </p:nvSpPr>
        <p:spPr/>
        <p:txBody>
          <a:bodyPr>
            <a:normAutofit/>
          </a:bodyPr>
          <a:lstStyle/>
          <a:p>
            <a:r>
              <a:rPr lang="uk-UA" sz="6600" dirty="0"/>
              <a:t>Дякую за увагу!!!</a:t>
            </a:r>
          </a:p>
        </p:txBody>
      </p:sp>
    </p:spTree>
    <p:extLst>
      <p:ext uri="{BB962C8B-B14F-4D97-AF65-F5344CB8AC3E}">
        <p14:creationId xmlns:p14="http://schemas.microsoft.com/office/powerpoint/2010/main" val="40468531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32D0EB3-CA74-4C61-A780-3F0C763E7A88}"/>
              </a:ext>
            </a:extLst>
          </p:cNvPr>
          <p:cNvSpPr>
            <a:spLocks noGrp="1"/>
          </p:cNvSpPr>
          <p:nvPr>
            <p:ph type="title"/>
          </p:nvPr>
        </p:nvSpPr>
        <p:spPr>
          <a:xfrm>
            <a:off x="1236515" y="738716"/>
            <a:ext cx="6241816" cy="797984"/>
          </a:xfrm>
        </p:spPr>
        <p:txBody>
          <a:bodyPr>
            <a:normAutofit/>
          </a:bodyPr>
          <a:lstStyle/>
          <a:p>
            <a:r>
              <a:rPr lang="uk-UA" sz="4000" b="1" dirty="0"/>
              <a:t>Життєпис</a:t>
            </a:r>
          </a:p>
        </p:txBody>
      </p:sp>
      <p:pic>
        <p:nvPicPr>
          <p:cNvPr id="5" name="Місце для зображення 4">
            <a:extLst>
              <a:ext uri="{FF2B5EF4-FFF2-40B4-BE49-F238E27FC236}">
                <a16:creationId xmlns:a16="http://schemas.microsoft.com/office/drawing/2014/main" xmlns="" id="{CEA124C7-9399-41C4-8177-62A8E136DBD5}"/>
              </a:ext>
            </a:extLst>
          </p:cNvPr>
          <p:cNvPicPr>
            <a:picLocks noGrp="1" noChangeAspect="1"/>
          </p:cNvPicPr>
          <p:nvPr>
            <p:ph type="pic" idx="1"/>
          </p:nvPr>
        </p:nvPicPr>
        <p:blipFill>
          <a:blip r:embed="rId2"/>
          <a:srcRect l="7332" r="7332"/>
          <a:stretch>
            <a:fillRect/>
          </a:stretch>
        </p:blipFill>
        <p:spPr>
          <a:prstGeom prst="rect">
            <a:avLst/>
          </a:prstGeom>
        </p:spPr>
      </p:pic>
      <p:sp>
        <p:nvSpPr>
          <p:cNvPr id="4" name="Місце для тексту 3">
            <a:extLst>
              <a:ext uri="{FF2B5EF4-FFF2-40B4-BE49-F238E27FC236}">
                <a16:creationId xmlns:a16="http://schemas.microsoft.com/office/drawing/2014/main" xmlns="" id="{E11B57CE-7D54-4132-8FEC-F0484D75BA0C}"/>
              </a:ext>
            </a:extLst>
          </p:cNvPr>
          <p:cNvSpPr>
            <a:spLocks noGrp="1"/>
          </p:cNvSpPr>
          <p:nvPr>
            <p:ph type="body" sz="half" idx="2"/>
          </p:nvPr>
        </p:nvSpPr>
        <p:spPr>
          <a:xfrm>
            <a:off x="828146" y="1727200"/>
            <a:ext cx="7058554" cy="4267200"/>
          </a:xfrm>
        </p:spPr>
        <p:txBody>
          <a:bodyPr/>
          <a:lstStyle/>
          <a:p>
            <a:r>
              <a:rPr lang="ru-RU" dirty="0" err="1"/>
              <a:t>Народився</a:t>
            </a:r>
            <a:r>
              <a:rPr lang="ru-RU" dirty="0"/>
              <a:t> </a:t>
            </a:r>
            <a:r>
              <a:rPr lang="ru-RU" dirty="0" err="1"/>
              <a:t>Володимир</a:t>
            </a:r>
            <a:r>
              <a:rPr lang="ru-RU" dirty="0"/>
              <a:t> </a:t>
            </a:r>
            <a:r>
              <a:rPr lang="ru-RU" dirty="0" err="1"/>
              <a:t>Щербицький</a:t>
            </a:r>
            <a:r>
              <a:rPr lang="ru-RU" dirty="0"/>
              <a:t> 17 лютого 1918 року у </a:t>
            </a:r>
            <a:r>
              <a:rPr lang="ru-RU" dirty="0" err="1"/>
              <a:t>Верхньодніпровську</a:t>
            </a:r>
            <a:r>
              <a:rPr lang="ru-RU" dirty="0"/>
              <a:t>, де на той час </a:t>
            </a:r>
            <a:r>
              <a:rPr lang="ru-RU" dirty="0" err="1"/>
              <a:t>вже</a:t>
            </a:r>
            <a:r>
              <a:rPr lang="ru-RU" dirty="0"/>
              <a:t> </a:t>
            </a:r>
            <a:r>
              <a:rPr lang="ru-RU" dirty="0" err="1"/>
              <a:t>встановилась</a:t>
            </a:r>
            <a:r>
              <a:rPr lang="ru-RU" dirty="0"/>
              <a:t> </a:t>
            </a:r>
            <a:r>
              <a:rPr lang="ru-RU" dirty="0" err="1"/>
              <a:t>радянська</a:t>
            </a:r>
            <a:r>
              <a:rPr lang="ru-RU" dirty="0"/>
              <a:t> </a:t>
            </a:r>
            <a:r>
              <a:rPr lang="ru-RU" dirty="0" err="1"/>
              <a:t>влада</a:t>
            </a:r>
            <a:r>
              <a:rPr lang="ru-RU" dirty="0"/>
              <a:t>. </a:t>
            </a:r>
            <a:r>
              <a:rPr lang="ru-RU" dirty="0" err="1"/>
              <a:t>Його</a:t>
            </a:r>
            <a:r>
              <a:rPr lang="ru-RU" dirty="0"/>
              <a:t> </a:t>
            </a:r>
            <a:r>
              <a:rPr lang="ru-RU" dirty="0" err="1"/>
              <a:t>батько</a:t>
            </a:r>
            <a:r>
              <a:rPr lang="ru-RU" dirty="0"/>
              <a:t> </a:t>
            </a:r>
            <a:r>
              <a:rPr lang="ru-RU" dirty="0" err="1"/>
              <a:t>працював</a:t>
            </a:r>
            <a:r>
              <a:rPr lang="ru-RU" dirty="0"/>
              <a:t> </a:t>
            </a:r>
            <a:r>
              <a:rPr lang="ru-RU" dirty="0" err="1"/>
              <a:t>механіком</a:t>
            </a:r>
            <a:r>
              <a:rPr lang="ru-RU" dirty="0"/>
              <a:t> </a:t>
            </a:r>
            <a:r>
              <a:rPr lang="ru-RU" dirty="0" err="1"/>
              <a:t>електростанції</a:t>
            </a:r>
            <a:r>
              <a:rPr lang="ru-RU" dirty="0"/>
              <a:t>, </a:t>
            </a:r>
            <a:r>
              <a:rPr lang="ru-RU" dirty="0" err="1"/>
              <a:t>мати</a:t>
            </a:r>
            <a:r>
              <a:rPr lang="ru-RU" dirty="0"/>
              <a:t> вела </a:t>
            </a:r>
            <a:r>
              <a:rPr lang="ru-RU" dirty="0" err="1"/>
              <a:t>хатнє</a:t>
            </a:r>
            <a:r>
              <a:rPr lang="ru-RU" dirty="0"/>
              <a:t> </a:t>
            </a:r>
            <a:r>
              <a:rPr lang="ru-RU" dirty="0" err="1"/>
              <a:t>господарство</a:t>
            </a:r>
            <a:r>
              <a:rPr lang="ru-RU" dirty="0"/>
              <a:t>. </a:t>
            </a:r>
            <a:r>
              <a:rPr lang="ru-RU" dirty="0" err="1"/>
              <a:t>Ймовірно</a:t>
            </a:r>
            <a:r>
              <a:rPr lang="ru-RU" dirty="0"/>
              <a:t>, родина мала </a:t>
            </a:r>
            <a:r>
              <a:rPr lang="ru-RU" dirty="0" err="1"/>
              <a:t>певний</a:t>
            </a:r>
            <a:r>
              <a:rPr lang="ru-RU" dirty="0"/>
              <a:t> достаток, </a:t>
            </a:r>
            <a:r>
              <a:rPr lang="ru-RU" dirty="0" err="1"/>
              <a:t>що</a:t>
            </a:r>
            <a:r>
              <a:rPr lang="ru-RU" dirty="0"/>
              <a:t> дало </a:t>
            </a:r>
            <a:r>
              <a:rPr lang="ru-RU" dirty="0" err="1"/>
              <a:t>змогу</a:t>
            </a:r>
            <a:r>
              <a:rPr lang="ru-RU" dirty="0"/>
              <a:t> В. </a:t>
            </a:r>
            <a:r>
              <a:rPr lang="ru-RU" dirty="0" err="1"/>
              <a:t>Щербицькому</a:t>
            </a:r>
            <a:r>
              <a:rPr lang="ru-RU" dirty="0"/>
              <a:t> </a:t>
            </a:r>
            <a:r>
              <a:rPr lang="ru-RU" dirty="0" err="1"/>
              <a:t>закінчити</a:t>
            </a:r>
            <a:r>
              <a:rPr lang="ru-RU" dirty="0"/>
              <a:t> </a:t>
            </a:r>
            <a:r>
              <a:rPr lang="ru-RU" dirty="0" err="1"/>
              <a:t>середню</a:t>
            </a:r>
            <a:r>
              <a:rPr lang="ru-RU" dirty="0"/>
              <a:t> школу, не </a:t>
            </a:r>
            <a:r>
              <a:rPr lang="ru-RU" dirty="0" err="1"/>
              <a:t>працюючи</a:t>
            </a:r>
            <a:r>
              <a:rPr lang="ru-RU" dirty="0"/>
              <a:t> в </a:t>
            </a:r>
            <a:r>
              <a:rPr lang="ru-RU" dirty="0" err="1"/>
              <a:t>підлітковому</a:t>
            </a:r>
            <a:r>
              <a:rPr lang="ru-RU" dirty="0"/>
              <a:t> </a:t>
            </a:r>
            <a:r>
              <a:rPr lang="ru-RU" dirty="0" err="1"/>
              <a:t>віці</a:t>
            </a:r>
            <a:r>
              <a:rPr lang="ru-RU" dirty="0"/>
              <a:t>. У 1931 </a:t>
            </a:r>
            <a:r>
              <a:rPr lang="ru-RU" dirty="0" err="1"/>
              <a:t>чи</a:t>
            </a:r>
            <a:r>
              <a:rPr lang="ru-RU" dirty="0"/>
              <a:t> 1932 </a:t>
            </a:r>
            <a:r>
              <a:rPr lang="ru-RU" dirty="0" err="1"/>
              <a:t>році</a:t>
            </a:r>
            <a:r>
              <a:rPr lang="ru-RU" dirty="0"/>
              <a:t> </a:t>
            </a:r>
            <a:r>
              <a:rPr lang="ru-RU" dirty="0" err="1"/>
              <a:t>він</a:t>
            </a:r>
            <a:r>
              <a:rPr lang="ru-RU" dirty="0"/>
              <a:t> вступив до комсомолу, з 1934 року, </a:t>
            </a:r>
            <a:r>
              <a:rPr lang="ru-RU" dirty="0" err="1"/>
              <a:t>бувши</a:t>
            </a:r>
            <a:r>
              <a:rPr lang="ru-RU" dirty="0"/>
              <a:t> </a:t>
            </a:r>
            <a:r>
              <a:rPr lang="ru-RU" dirty="0" err="1"/>
              <a:t>школярем</a:t>
            </a:r>
            <a:r>
              <a:rPr lang="ru-RU" dirty="0"/>
              <a:t>, став </a:t>
            </a:r>
            <a:r>
              <a:rPr lang="ru-RU" dirty="0" err="1"/>
              <a:t>інструктором</a:t>
            </a:r>
            <a:r>
              <a:rPr lang="ru-RU" dirty="0"/>
              <a:t> та </a:t>
            </a:r>
            <a:r>
              <a:rPr lang="ru-RU" dirty="0" err="1"/>
              <a:t>агітатором</a:t>
            </a:r>
            <a:r>
              <a:rPr lang="ru-RU" dirty="0"/>
              <a:t> райкому комсомолу, а в 1941 </a:t>
            </a:r>
            <a:r>
              <a:rPr lang="ru-RU" dirty="0" err="1"/>
              <a:t>році</a:t>
            </a:r>
            <a:r>
              <a:rPr lang="ru-RU" dirty="0"/>
              <a:t> — членом </a:t>
            </a:r>
            <a:r>
              <a:rPr lang="ru-RU" dirty="0" err="1"/>
              <a:t>партії</a:t>
            </a:r>
            <a:r>
              <a:rPr lang="ru-RU" dirty="0"/>
              <a:t>. Тут </a:t>
            </a:r>
            <a:r>
              <a:rPr lang="ru-RU" dirty="0" err="1"/>
              <a:t>можна</a:t>
            </a:r>
            <a:r>
              <a:rPr lang="ru-RU" dirty="0"/>
              <a:t> вести </a:t>
            </a:r>
            <a:r>
              <a:rPr lang="ru-RU" dirty="0" err="1"/>
              <a:t>мову</a:t>
            </a:r>
            <a:r>
              <a:rPr lang="ru-RU" dirty="0"/>
              <a:t> не </a:t>
            </a:r>
            <a:r>
              <a:rPr lang="ru-RU" dirty="0" err="1"/>
              <a:t>лише</a:t>
            </a:r>
            <a:r>
              <a:rPr lang="ru-RU" dirty="0"/>
              <a:t> про добре </a:t>
            </a:r>
            <a:r>
              <a:rPr lang="ru-RU" dirty="0" err="1"/>
              <a:t>розвинуте</a:t>
            </a:r>
            <a:r>
              <a:rPr lang="ru-RU" dirty="0"/>
              <a:t> </a:t>
            </a:r>
            <a:r>
              <a:rPr lang="ru-RU" dirty="0" err="1"/>
              <a:t>політичне</a:t>
            </a:r>
            <a:r>
              <a:rPr lang="ru-RU" dirty="0"/>
              <a:t> </a:t>
            </a:r>
            <a:r>
              <a:rPr lang="ru-RU" dirty="0" err="1"/>
              <a:t>чуття</a:t>
            </a:r>
            <a:r>
              <a:rPr lang="ru-RU" dirty="0"/>
              <a:t> юнака, але й про </a:t>
            </a:r>
            <a:r>
              <a:rPr lang="ru-RU" dirty="0" err="1"/>
              <a:t>відданість</a:t>
            </a:r>
            <a:r>
              <a:rPr lang="ru-RU" dirty="0"/>
              <a:t> </a:t>
            </a:r>
            <a:r>
              <a:rPr lang="ru-RU" dirty="0" err="1"/>
              <a:t>комуністичним</a:t>
            </a:r>
            <a:r>
              <a:rPr lang="ru-RU" dirty="0"/>
              <a:t> </a:t>
            </a:r>
            <a:r>
              <a:rPr lang="ru-RU" dirty="0" err="1"/>
              <a:t>ідеям</a:t>
            </a:r>
            <a:r>
              <a:rPr lang="ru-RU" dirty="0"/>
              <a:t>.</a:t>
            </a:r>
            <a:r>
              <a:rPr lang="uk-UA" dirty="0"/>
              <a:t> 1941 року В. Щербицький закінчив Дніпропетровський хіміко-технологічний інститут, отримавши диплом інженера-механіка. А потім була війна. Хоча В. Щербицькому й не довелося воювати на радянсько-німецькому фронті, він був мобілізований до Червоної Армії, брав участь в окупації Ірану, втратив брата.</a:t>
            </a:r>
          </a:p>
        </p:txBody>
      </p:sp>
    </p:spTree>
    <p:extLst>
      <p:ext uri="{BB962C8B-B14F-4D97-AF65-F5344CB8AC3E}">
        <p14:creationId xmlns:p14="http://schemas.microsoft.com/office/powerpoint/2010/main" val="12109955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anim calcmode="lin" valueType="num">
                                      <p:cBhvr>
                                        <p:cTn id="21" dur="2000" fill="hold"/>
                                        <p:tgtEl>
                                          <p:spTgt spid="5"/>
                                        </p:tgtEl>
                                        <p:attrNameLst>
                                          <p:attrName>ppt_w</p:attrName>
                                        </p:attrNameLst>
                                      </p:cBhvr>
                                      <p:tavLst>
                                        <p:tav tm="0" fmla="#ppt_w*sin(2.5*pi*$)">
                                          <p:val>
                                            <p:fltVal val="0"/>
                                          </p:val>
                                        </p:tav>
                                        <p:tav tm="100000">
                                          <p:val>
                                            <p:fltVal val="1"/>
                                          </p:val>
                                        </p:tav>
                                      </p:tavLst>
                                    </p:anim>
                                    <p:anim calcmode="lin" valueType="num">
                                      <p:cBhvr>
                                        <p:cTn id="22"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Місце для зображення 5">
            <a:extLst>
              <a:ext uri="{FF2B5EF4-FFF2-40B4-BE49-F238E27FC236}">
                <a16:creationId xmlns:a16="http://schemas.microsoft.com/office/drawing/2014/main" xmlns="" id="{C35E44F2-E60E-4D7D-B49C-C831B131893F}"/>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7583" r="27583"/>
          <a:stretch>
            <a:fillRect/>
          </a:stretch>
        </p:blipFill>
        <p:spPr>
          <a:xfrm>
            <a:off x="8712200" y="1041400"/>
            <a:ext cx="2852738" cy="4775200"/>
          </a:xfrm>
        </p:spPr>
      </p:pic>
      <p:sp>
        <p:nvSpPr>
          <p:cNvPr id="4" name="Місце для тексту 3">
            <a:extLst>
              <a:ext uri="{FF2B5EF4-FFF2-40B4-BE49-F238E27FC236}">
                <a16:creationId xmlns:a16="http://schemas.microsoft.com/office/drawing/2014/main" xmlns="" id="{8A627F75-1E74-4F47-A6B0-B25EFC03ABE2}"/>
              </a:ext>
            </a:extLst>
          </p:cNvPr>
          <p:cNvSpPr>
            <a:spLocks noGrp="1"/>
          </p:cNvSpPr>
          <p:nvPr>
            <p:ph type="body" sz="half" idx="2"/>
          </p:nvPr>
        </p:nvSpPr>
        <p:spPr>
          <a:xfrm>
            <a:off x="584200" y="717550"/>
            <a:ext cx="8128000" cy="5422900"/>
          </a:xfrm>
        </p:spPr>
        <p:txBody>
          <a:bodyPr>
            <a:noAutofit/>
          </a:bodyPr>
          <a:lstStyle/>
          <a:p>
            <a:r>
              <a:rPr lang="ru-RU" sz="1700" dirty="0"/>
              <a:t>У </a:t>
            </a:r>
            <a:r>
              <a:rPr lang="ru-RU" sz="1700" dirty="0" err="1"/>
              <a:t>віці</a:t>
            </a:r>
            <a:r>
              <a:rPr lang="ru-RU" sz="1700" dirty="0"/>
              <a:t> 28 </a:t>
            </a:r>
            <a:r>
              <a:rPr lang="ru-RU" sz="1700" dirty="0" err="1"/>
              <a:t>років</a:t>
            </a:r>
            <a:r>
              <a:rPr lang="ru-RU" sz="1700" dirty="0"/>
              <a:t>, не </a:t>
            </a:r>
            <a:r>
              <a:rPr lang="ru-RU" sz="1700" dirty="0" err="1"/>
              <a:t>маючи</a:t>
            </a:r>
            <a:r>
              <a:rPr lang="ru-RU" sz="1700" dirty="0"/>
              <a:t> великого </a:t>
            </a:r>
            <a:r>
              <a:rPr lang="ru-RU" sz="1700" dirty="0" err="1"/>
              <a:t>виробничого</a:t>
            </a:r>
            <a:r>
              <a:rPr lang="ru-RU" sz="1700" dirty="0"/>
              <a:t> </a:t>
            </a:r>
            <a:r>
              <a:rPr lang="ru-RU" sz="1700" dirty="0" err="1"/>
              <a:t>досвіду</a:t>
            </a:r>
            <a:r>
              <a:rPr lang="ru-RU" sz="1700" dirty="0"/>
              <a:t> (</a:t>
            </a:r>
            <a:r>
              <a:rPr lang="ru-RU" sz="1700" dirty="0" err="1"/>
              <a:t>що</a:t>
            </a:r>
            <a:r>
              <a:rPr lang="ru-RU" sz="1700" dirty="0"/>
              <a:t> </a:t>
            </a:r>
            <a:r>
              <a:rPr lang="ru-RU" sz="1700" dirty="0" err="1"/>
              <a:t>було</a:t>
            </a:r>
            <a:r>
              <a:rPr lang="ru-RU" sz="1700" dirty="0"/>
              <a:t> </a:t>
            </a:r>
            <a:r>
              <a:rPr lang="ru-RU" sz="1700" dirty="0" err="1"/>
              <a:t>нетипово</a:t>
            </a:r>
            <a:r>
              <a:rPr lang="ru-RU" sz="1700" dirty="0"/>
              <a:t> в </a:t>
            </a:r>
            <a:r>
              <a:rPr lang="ru-RU" sz="1700" dirty="0" err="1"/>
              <a:t>ті</a:t>
            </a:r>
            <a:r>
              <a:rPr lang="ru-RU" sz="1700" dirty="0"/>
              <a:t> роки), </a:t>
            </a:r>
            <a:r>
              <a:rPr lang="ru-RU" sz="1700" dirty="0" err="1"/>
              <a:t>перейшов</a:t>
            </a:r>
            <a:r>
              <a:rPr lang="ru-RU" sz="1700" dirty="0"/>
              <a:t> на </a:t>
            </a:r>
            <a:r>
              <a:rPr lang="ru-RU" sz="1700" dirty="0" err="1"/>
              <a:t>партійну</a:t>
            </a:r>
            <a:r>
              <a:rPr lang="ru-RU" sz="1700" dirty="0"/>
              <a:t> роботу й почав </a:t>
            </a:r>
            <a:r>
              <a:rPr lang="ru-RU" sz="1700" dirty="0" err="1"/>
              <a:t>стрімко</a:t>
            </a:r>
            <a:r>
              <a:rPr lang="ru-RU" sz="1700" dirty="0"/>
              <a:t> </a:t>
            </a:r>
            <a:r>
              <a:rPr lang="ru-RU" sz="1700" dirty="0" err="1"/>
              <a:t>просуватись</a:t>
            </a:r>
            <a:r>
              <a:rPr lang="ru-RU" sz="1700" dirty="0"/>
              <a:t> </a:t>
            </a:r>
            <a:r>
              <a:rPr lang="ru-RU" sz="1700" dirty="0" err="1"/>
              <a:t>кар’єрними</a:t>
            </a:r>
            <a:r>
              <a:rPr lang="ru-RU" sz="1700" dirty="0"/>
              <a:t> </a:t>
            </a:r>
            <a:r>
              <a:rPr lang="ru-RU" sz="1700" dirty="0" err="1"/>
              <a:t>щаблями</a:t>
            </a:r>
            <a:r>
              <a:rPr lang="ru-RU" sz="1700" dirty="0"/>
              <a:t>. У 37 </a:t>
            </a:r>
            <a:r>
              <a:rPr lang="ru-RU" sz="1700" dirty="0" err="1"/>
              <a:t>років</a:t>
            </a:r>
            <a:r>
              <a:rPr lang="ru-RU" sz="1700" dirty="0"/>
              <a:t> — перший </a:t>
            </a:r>
            <a:r>
              <a:rPr lang="ru-RU" sz="1700" dirty="0" err="1"/>
              <a:t>секретар</a:t>
            </a:r>
            <a:r>
              <a:rPr lang="ru-RU" sz="1700" dirty="0"/>
              <a:t> </a:t>
            </a:r>
            <a:r>
              <a:rPr lang="ru-RU" sz="1700" dirty="0" err="1"/>
              <a:t>Дніпропетровського</a:t>
            </a:r>
            <a:r>
              <a:rPr lang="ru-RU" sz="1700" dirty="0"/>
              <a:t> обкому, в 39 — </a:t>
            </a:r>
            <a:r>
              <a:rPr lang="ru-RU" sz="1700" dirty="0" err="1"/>
              <a:t>секретар</a:t>
            </a:r>
            <a:r>
              <a:rPr lang="ru-RU" sz="1700" dirty="0"/>
              <a:t> і член </a:t>
            </a:r>
            <a:r>
              <a:rPr lang="ru-RU" sz="1700" dirty="0" err="1"/>
              <a:t>Президії</a:t>
            </a:r>
            <a:r>
              <a:rPr lang="ru-RU" sz="1700" dirty="0"/>
              <a:t> ЦК КПУ. </a:t>
            </a:r>
            <a:r>
              <a:rPr lang="ru-RU" sz="1700" dirty="0" err="1"/>
              <a:t>Кар’єрному</a:t>
            </a:r>
            <a:r>
              <a:rPr lang="ru-RU" sz="1700" dirty="0"/>
              <a:t> </a:t>
            </a:r>
            <a:r>
              <a:rPr lang="ru-RU" sz="1700" dirty="0" err="1"/>
              <a:t>злету</a:t>
            </a:r>
            <a:r>
              <a:rPr lang="ru-RU" sz="1700" dirty="0"/>
              <a:t> В. </a:t>
            </a:r>
            <a:r>
              <a:rPr lang="ru-RU" sz="1700" dirty="0" err="1"/>
              <a:t>Щербицького</a:t>
            </a:r>
            <a:r>
              <a:rPr lang="ru-RU" sz="1700" dirty="0"/>
              <a:t> </a:t>
            </a:r>
            <a:r>
              <a:rPr lang="ru-RU" sz="1700" dirty="0" err="1"/>
              <a:t>сприяв</a:t>
            </a:r>
            <a:r>
              <a:rPr lang="ru-RU" sz="1700" dirty="0"/>
              <a:t> </a:t>
            </a:r>
            <a:r>
              <a:rPr lang="ru-RU" sz="1700" dirty="0" err="1"/>
              <a:t>Леонід</a:t>
            </a:r>
            <a:r>
              <a:rPr lang="ru-RU" sz="1700" dirty="0"/>
              <a:t> </a:t>
            </a:r>
            <a:r>
              <a:rPr lang="ru-RU" sz="1700" dirty="0" err="1"/>
              <a:t>Брежнєв</a:t>
            </a:r>
            <a:r>
              <a:rPr lang="ru-RU" sz="1700" dirty="0"/>
              <a:t>, </a:t>
            </a:r>
            <a:r>
              <a:rPr lang="ru-RU" sz="1700" dirty="0" err="1"/>
              <a:t>який</a:t>
            </a:r>
            <a:r>
              <a:rPr lang="ru-RU" sz="1700" dirty="0"/>
              <a:t> у 1947–1950 роках </a:t>
            </a:r>
            <a:r>
              <a:rPr lang="ru-RU" sz="1700" dirty="0" err="1"/>
              <a:t>очолював</a:t>
            </a:r>
            <a:r>
              <a:rPr lang="ru-RU" sz="1700" dirty="0"/>
              <a:t> </a:t>
            </a:r>
            <a:r>
              <a:rPr lang="ru-RU" sz="1700" dirty="0" err="1"/>
              <a:t>Дніпропетровський</a:t>
            </a:r>
            <a:r>
              <a:rPr lang="ru-RU" sz="1700" dirty="0"/>
              <a:t> обком </a:t>
            </a:r>
            <a:r>
              <a:rPr lang="ru-RU" sz="1700" dirty="0" err="1"/>
              <a:t>партії</a:t>
            </a:r>
            <a:r>
              <a:rPr lang="ru-RU" sz="1700" dirty="0"/>
              <a:t>. </a:t>
            </a:r>
            <a:r>
              <a:rPr lang="ru-RU" sz="1700" dirty="0" err="1"/>
              <a:t>Однак</a:t>
            </a:r>
            <a:r>
              <a:rPr lang="ru-RU" sz="1700" dirty="0"/>
              <a:t> справа </a:t>
            </a:r>
            <a:r>
              <a:rPr lang="ru-RU" sz="1700" dirty="0" err="1"/>
              <a:t>була</a:t>
            </a:r>
            <a:r>
              <a:rPr lang="ru-RU" sz="1700" dirty="0"/>
              <a:t> не </a:t>
            </a:r>
            <a:r>
              <a:rPr lang="ru-RU" sz="1700" dirty="0" err="1"/>
              <a:t>лише</a:t>
            </a:r>
            <a:r>
              <a:rPr lang="ru-RU" sz="1700" dirty="0"/>
              <a:t> у </a:t>
            </a:r>
            <a:r>
              <a:rPr lang="ru-RU" sz="1700" dirty="0" err="1"/>
              <a:t>підтримці</a:t>
            </a:r>
            <a:r>
              <a:rPr lang="ru-RU" sz="1700" dirty="0"/>
              <a:t> старшого </a:t>
            </a:r>
            <a:r>
              <a:rPr lang="ru-RU" sz="1700" dirty="0" err="1"/>
              <a:t>товариша</a:t>
            </a:r>
            <a:r>
              <a:rPr lang="ru-RU" sz="1700" dirty="0"/>
              <a:t> й покровителя (</a:t>
            </a:r>
            <a:r>
              <a:rPr lang="ru-RU" sz="1700" dirty="0" err="1"/>
              <a:t>адже</a:t>
            </a:r>
            <a:r>
              <a:rPr lang="ru-RU" sz="1700" dirty="0"/>
              <a:t> </a:t>
            </a:r>
            <a:r>
              <a:rPr lang="ru-RU" sz="1700" dirty="0" err="1"/>
              <a:t>покровителів</a:t>
            </a:r>
            <a:r>
              <a:rPr lang="ru-RU" sz="1700" dirty="0"/>
              <a:t> </a:t>
            </a:r>
            <a:r>
              <a:rPr lang="ru-RU" sz="1700" dirty="0" err="1"/>
              <a:t>мали</a:t>
            </a:r>
            <a:r>
              <a:rPr lang="ru-RU" sz="1700" dirty="0"/>
              <a:t> й </a:t>
            </a:r>
            <a:r>
              <a:rPr lang="ru-RU" sz="1700" dirty="0" err="1"/>
              <a:t>мають</a:t>
            </a:r>
            <a:r>
              <a:rPr lang="ru-RU" sz="1700" dirty="0"/>
              <a:t> </a:t>
            </a:r>
            <a:r>
              <a:rPr lang="ru-RU" sz="1700" dirty="0" err="1"/>
              <a:t>майже</a:t>
            </a:r>
            <a:r>
              <a:rPr lang="ru-RU" sz="1700" dirty="0"/>
              <a:t> </a:t>
            </a:r>
            <a:r>
              <a:rPr lang="ru-RU" sz="1700" dirty="0" err="1"/>
              <a:t>всі</a:t>
            </a:r>
            <a:r>
              <a:rPr lang="ru-RU" sz="1700" dirty="0"/>
              <a:t> </a:t>
            </a:r>
            <a:r>
              <a:rPr lang="ru-RU" sz="1700" dirty="0" err="1"/>
              <a:t>керівники</a:t>
            </a:r>
            <a:r>
              <a:rPr lang="ru-RU" sz="1700" dirty="0"/>
              <a:t> </a:t>
            </a:r>
            <a:r>
              <a:rPr lang="ru-RU" sz="1700" dirty="0" err="1"/>
              <a:t>низової</a:t>
            </a:r>
            <a:r>
              <a:rPr lang="ru-RU" sz="1700" dirty="0"/>
              <a:t> ланки, але </a:t>
            </a:r>
            <a:r>
              <a:rPr lang="ru-RU" sz="1700" dirty="0" err="1"/>
              <a:t>лише</a:t>
            </a:r>
            <a:r>
              <a:rPr lang="ru-RU" sz="1700" dirty="0"/>
              <a:t> </a:t>
            </a:r>
            <a:r>
              <a:rPr lang="ru-RU" sz="1700" dirty="0" err="1"/>
              <a:t>одиниці</a:t>
            </a:r>
            <a:r>
              <a:rPr lang="ru-RU" sz="1700" dirty="0"/>
              <a:t> з них </a:t>
            </a:r>
            <a:r>
              <a:rPr lang="ru-RU" sz="1700" dirty="0" err="1"/>
              <a:t>вибиваються</a:t>
            </a:r>
            <a:r>
              <a:rPr lang="ru-RU" sz="1700" dirty="0"/>
              <a:t> нагору </a:t>
            </a:r>
            <a:r>
              <a:rPr lang="ru-RU" sz="1700" dirty="0" err="1"/>
              <a:t>владної</a:t>
            </a:r>
            <a:r>
              <a:rPr lang="ru-RU" sz="1700" dirty="0"/>
              <a:t> </a:t>
            </a:r>
            <a:r>
              <a:rPr lang="ru-RU" sz="1700" dirty="0" err="1"/>
              <a:t>піраміди</a:t>
            </a:r>
            <a:r>
              <a:rPr lang="ru-RU" sz="1700" dirty="0"/>
              <a:t>), але й в </a:t>
            </a:r>
            <a:r>
              <a:rPr lang="ru-RU" sz="1700" dirty="0" err="1"/>
              <a:t>особистих</a:t>
            </a:r>
            <a:r>
              <a:rPr lang="ru-RU" sz="1700" dirty="0"/>
              <a:t> талантах, </a:t>
            </a:r>
            <a:r>
              <a:rPr lang="ru-RU" sz="1700" dirty="0" err="1"/>
              <a:t>наполегливості</a:t>
            </a:r>
            <a:r>
              <a:rPr lang="ru-RU" sz="1700" dirty="0"/>
              <a:t> та </a:t>
            </a:r>
            <a:r>
              <a:rPr lang="ru-RU" sz="1700" dirty="0" err="1"/>
              <a:t>добрій</a:t>
            </a:r>
            <a:r>
              <a:rPr lang="ru-RU" sz="1700" dirty="0"/>
              <a:t> </a:t>
            </a:r>
            <a:r>
              <a:rPr lang="ru-RU" sz="1700" dirty="0" err="1"/>
              <a:t>освіті</a:t>
            </a:r>
            <a:r>
              <a:rPr lang="ru-RU" sz="1700" dirty="0"/>
              <a:t>.</a:t>
            </a:r>
          </a:p>
          <a:p>
            <a:r>
              <a:rPr lang="ru-RU" sz="1700" dirty="0"/>
              <a:t> В. </a:t>
            </a:r>
            <a:r>
              <a:rPr lang="ru-RU" sz="1700" dirty="0" err="1"/>
              <a:t>Щербицький</a:t>
            </a:r>
            <a:r>
              <a:rPr lang="ru-RU" sz="1700" dirty="0"/>
              <a:t> належав до другого </a:t>
            </a:r>
            <a:r>
              <a:rPr lang="ru-RU" sz="1700" dirty="0" err="1"/>
              <a:t>покоління</a:t>
            </a:r>
            <a:r>
              <a:rPr lang="ru-RU" sz="1700" dirty="0"/>
              <a:t> </a:t>
            </a:r>
            <a:r>
              <a:rPr lang="ru-RU" sz="1700" dirty="0" err="1"/>
              <a:t>радянської</a:t>
            </a:r>
            <a:r>
              <a:rPr lang="ru-RU" sz="1700" dirty="0"/>
              <a:t> </a:t>
            </a:r>
            <a:r>
              <a:rPr lang="ru-RU" sz="1700" dirty="0" err="1"/>
              <a:t>еліти</a:t>
            </a:r>
            <a:r>
              <a:rPr lang="ru-RU" sz="1700" dirty="0"/>
              <a:t>, </a:t>
            </a:r>
            <a:r>
              <a:rPr lang="ru-RU" sz="1700" dirty="0" err="1"/>
              <a:t>котре</a:t>
            </a:r>
            <a:r>
              <a:rPr lang="ru-RU" sz="1700" dirty="0"/>
              <a:t> </a:t>
            </a:r>
            <a:r>
              <a:rPr lang="ru-RU" sz="1700" dirty="0" err="1"/>
              <a:t>сформувалось</a:t>
            </a:r>
            <a:r>
              <a:rPr lang="ru-RU" sz="1700" dirty="0"/>
              <a:t> в </a:t>
            </a:r>
            <a:r>
              <a:rPr lang="ru-RU" sz="1700" dirty="0" err="1"/>
              <a:t>умовах</a:t>
            </a:r>
            <a:r>
              <a:rPr lang="ru-RU" sz="1700" dirty="0"/>
              <a:t> </a:t>
            </a:r>
            <a:r>
              <a:rPr lang="ru-RU" sz="1700" dirty="0" err="1"/>
              <a:t>сталінського</a:t>
            </a:r>
            <a:r>
              <a:rPr lang="ru-RU" sz="1700" dirty="0"/>
              <a:t> </a:t>
            </a:r>
            <a:r>
              <a:rPr lang="ru-RU" sz="1700" dirty="0" err="1"/>
              <a:t>тоталітаризму</a:t>
            </a:r>
            <a:r>
              <a:rPr lang="ru-RU" sz="1700" dirty="0"/>
              <a:t>. </a:t>
            </a:r>
            <a:r>
              <a:rPr lang="ru-RU" sz="1700" dirty="0" err="1"/>
              <a:t>Серед</a:t>
            </a:r>
            <a:r>
              <a:rPr lang="ru-RU" sz="1700" dirty="0"/>
              <a:t> них </a:t>
            </a:r>
            <a:r>
              <a:rPr lang="ru-RU" sz="1700" dirty="0" err="1"/>
              <a:t>було</a:t>
            </a:r>
            <a:r>
              <a:rPr lang="ru-RU" sz="1700" dirty="0"/>
              <a:t> мало людей, </a:t>
            </a:r>
            <a:r>
              <a:rPr lang="ru-RU" sz="1700" dirty="0" err="1"/>
              <a:t>які</a:t>
            </a:r>
            <a:r>
              <a:rPr lang="ru-RU" sz="1700" dirty="0"/>
              <a:t> </a:t>
            </a:r>
            <a:r>
              <a:rPr lang="ru-RU" sz="1700" dirty="0" err="1"/>
              <a:t>пам’ятали</a:t>
            </a:r>
            <a:r>
              <a:rPr lang="ru-RU" sz="1700" dirty="0"/>
              <a:t> </a:t>
            </a:r>
            <a:r>
              <a:rPr lang="ru-RU" sz="1700" dirty="0" err="1"/>
              <a:t>революцію</a:t>
            </a:r>
            <a:r>
              <a:rPr lang="ru-RU" sz="1700" dirty="0"/>
              <a:t>, </a:t>
            </a:r>
            <a:r>
              <a:rPr lang="ru-RU" sz="1700" dirty="0" err="1"/>
              <a:t>громадянську</a:t>
            </a:r>
            <a:r>
              <a:rPr lang="ru-RU" sz="1700" dirty="0"/>
              <a:t> </a:t>
            </a:r>
            <a:r>
              <a:rPr lang="ru-RU" sz="1700" dirty="0" err="1"/>
              <a:t>війну</a:t>
            </a:r>
            <a:r>
              <a:rPr lang="ru-RU" sz="1700" dirty="0"/>
              <a:t> й добу </a:t>
            </a:r>
            <a:r>
              <a:rPr lang="ru-RU" sz="1700" dirty="0" err="1"/>
              <a:t>непу</a:t>
            </a:r>
            <a:r>
              <a:rPr lang="ru-RU" sz="1700" dirty="0"/>
              <a:t>. </a:t>
            </a:r>
            <a:r>
              <a:rPr lang="ru-RU" sz="1700" dirty="0" err="1"/>
              <a:t>Віддалені</a:t>
            </a:r>
            <a:r>
              <a:rPr lang="ru-RU" sz="1700" dirty="0"/>
              <a:t> </a:t>
            </a:r>
            <a:r>
              <a:rPr lang="ru-RU" sz="1700" dirty="0" err="1"/>
              <a:t>наслідки</a:t>
            </a:r>
            <a:r>
              <a:rPr lang="ru-RU" sz="1700" dirty="0"/>
              <a:t> для них </a:t>
            </a:r>
            <a:r>
              <a:rPr lang="ru-RU" sz="1700" dirty="0" err="1"/>
              <a:t>мав</a:t>
            </a:r>
            <a:r>
              <a:rPr lang="ru-RU" sz="1700" dirty="0"/>
              <a:t> і «великий </a:t>
            </a:r>
            <a:r>
              <a:rPr lang="ru-RU" sz="1700" dirty="0" err="1"/>
              <a:t>терор</a:t>
            </a:r>
            <a:r>
              <a:rPr lang="ru-RU" sz="1700" dirty="0"/>
              <a:t>», </a:t>
            </a:r>
            <a:r>
              <a:rPr lang="ru-RU" sz="1700" dirty="0" err="1"/>
              <a:t>оскільки</a:t>
            </a:r>
            <a:r>
              <a:rPr lang="ru-RU" sz="1700" dirty="0"/>
              <a:t> в </a:t>
            </a:r>
            <a:r>
              <a:rPr lang="ru-RU" sz="1700" dirty="0" err="1"/>
              <a:t>ті</a:t>
            </a:r>
            <a:r>
              <a:rPr lang="ru-RU" sz="1700" dirty="0"/>
              <a:t> роки вони </a:t>
            </a:r>
            <a:r>
              <a:rPr lang="ru-RU" sz="1700" dirty="0" err="1"/>
              <a:t>тільки</a:t>
            </a:r>
            <a:r>
              <a:rPr lang="ru-RU" sz="1700" dirty="0"/>
              <a:t> ставали </a:t>
            </a:r>
            <a:r>
              <a:rPr lang="ru-RU" sz="1700" dirty="0" err="1"/>
              <a:t>повнолітніми</a:t>
            </a:r>
            <a:r>
              <a:rPr lang="ru-RU" sz="1700" dirty="0"/>
              <a:t>. Не справив </a:t>
            </a:r>
            <a:r>
              <a:rPr lang="ru-RU" sz="1700" dirty="0" err="1"/>
              <a:t>помітного</a:t>
            </a:r>
            <a:r>
              <a:rPr lang="ru-RU" sz="1700" dirty="0"/>
              <a:t> </a:t>
            </a:r>
            <a:r>
              <a:rPr lang="ru-RU" sz="1700" dirty="0" err="1"/>
              <a:t>враження</a:t>
            </a:r>
            <a:r>
              <a:rPr lang="ru-RU" sz="1700" dirty="0"/>
              <a:t> на родину </a:t>
            </a:r>
            <a:r>
              <a:rPr lang="ru-RU" sz="1700" dirty="0" err="1"/>
              <a:t>Щербицьких</a:t>
            </a:r>
            <a:r>
              <a:rPr lang="ru-RU" sz="1700" dirty="0"/>
              <a:t> і Голодомор, </a:t>
            </a:r>
            <a:r>
              <a:rPr lang="ru-RU" sz="1700" dirty="0" err="1"/>
              <a:t>адже</a:t>
            </a:r>
            <a:r>
              <a:rPr lang="ru-RU" sz="1700" dirty="0"/>
              <a:t> вони мешкали в </a:t>
            </a:r>
            <a:r>
              <a:rPr lang="ru-RU" sz="1700" dirty="0" err="1"/>
              <a:t>місті</a:t>
            </a:r>
            <a:r>
              <a:rPr lang="ru-RU" sz="1700" dirty="0"/>
              <a:t> й не </a:t>
            </a:r>
            <a:r>
              <a:rPr lang="ru-RU" sz="1700" dirty="0" err="1"/>
              <a:t>мали</a:t>
            </a:r>
            <a:r>
              <a:rPr lang="ru-RU" sz="1700" dirty="0"/>
              <a:t> </a:t>
            </a:r>
            <a:r>
              <a:rPr lang="ru-RU" sz="1700" dirty="0" err="1"/>
              <a:t>міцних</a:t>
            </a:r>
            <a:r>
              <a:rPr lang="ru-RU" sz="1700" dirty="0"/>
              <a:t> </a:t>
            </a:r>
            <a:r>
              <a:rPr lang="ru-RU" sz="1700" dirty="0" err="1"/>
              <a:t>зв’язків</a:t>
            </a:r>
            <a:r>
              <a:rPr lang="ru-RU" sz="1700" dirty="0"/>
              <a:t> </a:t>
            </a:r>
            <a:r>
              <a:rPr lang="ru-RU" sz="1700" dirty="0" err="1"/>
              <a:t>із</a:t>
            </a:r>
            <a:r>
              <a:rPr lang="ru-RU" sz="1700" dirty="0"/>
              <a:t> селом. </a:t>
            </a:r>
            <a:r>
              <a:rPr lang="ru-RU" sz="1700" dirty="0" err="1"/>
              <a:t>Натомість</a:t>
            </a:r>
            <a:r>
              <a:rPr lang="ru-RU" sz="1700" dirty="0"/>
              <a:t> </a:t>
            </a:r>
            <a:r>
              <a:rPr lang="ru-RU" sz="1700" dirty="0" err="1"/>
              <a:t>сильний</a:t>
            </a:r>
            <a:r>
              <a:rPr lang="ru-RU" sz="1700" dirty="0"/>
              <a:t> </a:t>
            </a:r>
            <a:r>
              <a:rPr lang="ru-RU" sz="1700" dirty="0" err="1"/>
              <a:t>вплив</a:t>
            </a:r>
            <a:r>
              <a:rPr lang="ru-RU" sz="1700" dirty="0"/>
              <a:t> на </a:t>
            </a:r>
            <a:r>
              <a:rPr lang="ru-RU" sz="1700" dirty="0" err="1"/>
              <a:t>формування</a:t>
            </a:r>
            <a:r>
              <a:rPr lang="ru-RU" sz="1700" dirty="0"/>
              <a:t> </a:t>
            </a:r>
            <a:r>
              <a:rPr lang="ru-RU" sz="1700" dirty="0" err="1"/>
              <a:t>цього</a:t>
            </a:r>
            <a:r>
              <a:rPr lang="ru-RU" sz="1700" dirty="0"/>
              <a:t> </a:t>
            </a:r>
            <a:r>
              <a:rPr lang="ru-RU" sz="1700" dirty="0" err="1"/>
              <a:t>покоління</a:t>
            </a:r>
            <a:r>
              <a:rPr lang="ru-RU" sz="1700" dirty="0"/>
              <a:t> мала Друга </a:t>
            </a:r>
            <a:r>
              <a:rPr lang="ru-RU" sz="1700" dirty="0" err="1"/>
              <a:t>світова</a:t>
            </a:r>
            <a:r>
              <a:rPr lang="ru-RU" sz="1700" dirty="0"/>
              <a:t> </a:t>
            </a:r>
            <a:r>
              <a:rPr lang="ru-RU" sz="1700" dirty="0" err="1"/>
              <a:t>війна</a:t>
            </a:r>
            <a:r>
              <a:rPr lang="ru-RU" sz="1700" dirty="0"/>
              <a:t>. </a:t>
            </a:r>
            <a:r>
              <a:rPr lang="ru-RU" sz="1700" dirty="0" err="1"/>
              <a:t>Недаремно</a:t>
            </a:r>
            <a:r>
              <a:rPr lang="ru-RU" sz="1700" dirty="0"/>
              <a:t> в </a:t>
            </a:r>
            <a:r>
              <a:rPr lang="ru-RU" sz="1700" dirty="0" err="1"/>
              <a:t>заповіті</a:t>
            </a:r>
            <a:r>
              <a:rPr lang="ru-RU" sz="1700" dirty="0"/>
              <a:t> В. </a:t>
            </a:r>
            <a:r>
              <a:rPr lang="ru-RU" sz="1700" dirty="0" err="1"/>
              <a:t>Щербицький</a:t>
            </a:r>
            <a:r>
              <a:rPr lang="ru-RU" sz="1700" dirty="0"/>
              <a:t> просив </a:t>
            </a:r>
            <a:r>
              <a:rPr lang="ru-RU" sz="1700" dirty="0" err="1"/>
              <a:t>зберегти</a:t>
            </a:r>
            <a:r>
              <a:rPr lang="ru-RU" sz="1700" dirty="0"/>
              <a:t> як </a:t>
            </a:r>
            <a:r>
              <a:rPr lang="ru-RU" sz="1700" dirty="0" err="1"/>
              <a:t>сімейні</a:t>
            </a:r>
            <a:r>
              <a:rPr lang="ru-RU" sz="1700" dirty="0"/>
              <a:t> </a:t>
            </a:r>
            <a:r>
              <a:rPr lang="ru-RU" sz="1700" dirty="0" err="1"/>
              <a:t>реліквії</a:t>
            </a:r>
            <a:r>
              <a:rPr lang="ru-RU" sz="1700" dirty="0"/>
              <a:t> </a:t>
            </a:r>
            <a:r>
              <a:rPr lang="ru-RU" sz="1700" dirty="0" err="1"/>
              <a:t>ордени</a:t>
            </a:r>
            <a:r>
              <a:rPr lang="ru-RU" sz="1700" dirty="0"/>
              <a:t>, </a:t>
            </a:r>
            <a:r>
              <a:rPr lang="ru-RU" sz="1700" dirty="0" err="1"/>
              <a:t>медалі</a:t>
            </a:r>
            <a:r>
              <a:rPr lang="ru-RU" sz="1700" dirty="0"/>
              <a:t>, </a:t>
            </a:r>
            <a:r>
              <a:rPr lang="ru-RU" sz="1700" dirty="0" err="1"/>
              <a:t>воєнний</a:t>
            </a:r>
            <a:r>
              <a:rPr lang="ru-RU" sz="1700" dirty="0"/>
              <a:t> </a:t>
            </a:r>
            <a:r>
              <a:rPr lang="ru-RU" sz="1700" dirty="0" err="1"/>
              <a:t>ремінь</a:t>
            </a:r>
            <a:r>
              <a:rPr lang="ru-RU" sz="1700" dirty="0"/>
              <a:t>, </a:t>
            </a:r>
            <a:r>
              <a:rPr lang="ru-RU" sz="1700" dirty="0" err="1"/>
              <a:t>польову</a:t>
            </a:r>
            <a:r>
              <a:rPr lang="ru-RU" sz="1700" dirty="0"/>
              <a:t> сумку й </a:t>
            </a:r>
            <a:r>
              <a:rPr lang="ru-RU" sz="1700" dirty="0" err="1"/>
              <a:t>кашкет</a:t>
            </a:r>
            <a:r>
              <a:rPr lang="ru-RU" sz="1700" dirty="0"/>
              <a:t>. </a:t>
            </a:r>
            <a:r>
              <a:rPr lang="ru-RU" sz="1700" dirty="0" err="1"/>
              <a:t>Військовий</a:t>
            </a:r>
            <a:r>
              <a:rPr lang="ru-RU" sz="1700" dirty="0"/>
              <a:t> </a:t>
            </a:r>
            <a:r>
              <a:rPr lang="ru-RU" sz="1700" dirty="0" err="1"/>
              <a:t>досвід</a:t>
            </a:r>
            <a:r>
              <a:rPr lang="ru-RU" sz="1700" dirty="0"/>
              <a:t>, </a:t>
            </a:r>
            <a:r>
              <a:rPr lang="ru-RU" sz="1700" dirty="0" err="1"/>
              <a:t>болісні</a:t>
            </a:r>
            <a:r>
              <a:rPr lang="ru-RU" sz="1700" dirty="0"/>
              <a:t> </a:t>
            </a:r>
            <a:r>
              <a:rPr lang="ru-RU" sz="1700" dirty="0" err="1"/>
              <a:t>втрати</a:t>
            </a:r>
            <a:r>
              <a:rPr lang="ru-RU" sz="1700" dirty="0"/>
              <a:t> й </a:t>
            </a:r>
            <a:r>
              <a:rPr lang="ru-RU" sz="1700" dirty="0" err="1"/>
              <a:t>тріумф</a:t>
            </a:r>
            <a:r>
              <a:rPr lang="ru-RU" sz="1700" dirty="0"/>
              <a:t> </a:t>
            </a:r>
            <a:r>
              <a:rPr lang="ru-RU" sz="1700" dirty="0" err="1"/>
              <a:t>були</a:t>
            </a:r>
            <a:r>
              <a:rPr lang="ru-RU" sz="1700" dirty="0"/>
              <a:t> </a:t>
            </a:r>
            <a:r>
              <a:rPr lang="ru-RU" sz="1700" dirty="0" err="1"/>
              <a:t>свого</a:t>
            </a:r>
            <a:r>
              <a:rPr lang="ru-RU" sz="1700" dirty="0"/>
              <a:t> роду мандатом на </a:t>
            </a:r>
            <a:r>
              <a:rPr lang="ru-RU" sz="1700" dirty="0" err="1"/>
              <a:t>чільне</a:t>
            </a:r>
            <a:r>
              <a:rPr lang="ru-RU" sz="1700" dirty="0"/>
              <a:t> </a:t>
            </a:r>
            <a:r>
              <a:rPr lang="ru-RU" sz="1700" dirty="0" err="1"/>
              <a:t>місце</a:t>
            </a:r>
            <a:r>
              <a:rPr lang="ru-RU" sz="1700" dirty="0"/>
              <a:t> </a:t>
            </a:r>
            <a:r>
              <a:rPr lang="ru-RU" sz="1700" dirty="0" err="1"/>
              <a:t>цих</a:t>
            </a:r>
            <a:r>
              <a:rPr lang="ru-RU" sz="1700" dirty="0"/>
              <a:t> людей у </a:t>
            </a:r>
            <a:r>
              <a:rPr lang="ru-RU" sz="1700" dirty="0" err="1"/>
              <a:t>системі</a:t>
            </a:r>
            <a:r>
              <a:rPr lang="ru-RU" sz="1700" dirty="0"/>
              <a:t> (</a:t>
            </a:r>
            <a:r>
              <a:rPr lang="ru-RU" sz="1700" dirty="0" err="1"/>
              <a:t>Модсли</a:t>
            </a:r>
            <a:r>
              <a:rPr lang="ru-RU" sz="1700" dirty="0"/>
              <a:t>, Уайт 2011: 243–244). </a:t>
            </a:r>
            <a:r>
              <a:rPr lang="ru-RU" sz="1700" dirty="0" err="1"/>
              <a:t>Звідси</a:t>
            </a:r>
            <a:r>
              <a:rPr lang="ru-RU" sz="1700" dirty="0"/>
              <a:t> </a:t>
            </a:r>
            <a:r>
              <a:rPr lang="ru-RU" sz="1700" dirty="0" err="1"/>
              <a:t>величезна</a:t>
            </a:r>
            <a:r>
              <a:rPr lang="ru-RU" sz="1700" dirty="0"/>
              <a:t> </a:t>
            </a:r>
            <a:r>
              <a:rPr lang="ru-RU" sz="1700" dirty="0" err="1"/>
              <a:t>увага</a:t>
            </a:r>
            <a:r>
              <a:rPr lang="ru-RU" sz="1700" dirty="0"/>
              <a:t> до </a:t>
            </a:r>
            <a:r>
              <a:rPr lang="ru-RU" sz="1700" dirty="0" err="1"/>
              <a:t>урочистостей</a:t>
            </a:r>
            <a:r>
              <a:rPr lang="ru-RU" sz="1700" dirty="0"/>
              <a:t> 9 </a:t>
            </a:r>
            <a:r>
              <a:rPr lang="ru-RU" sz="1700" dirty="0" err="1"/>
              <a:t>травня</a:t>
            </a:r>
            <a:r>
              <a:rPr lang="ru-RU" sz="1700" dirty="0"/>
              <a:t>. І </a:t>
            </a:r>
            <a:r>
              <a:rPr lang="ru-RU" sz="1700" dirty="0" err="1"/>
              <a:t>звідси</a:t>
            </a:r>
            <a:r>
              <a:rPr lang="ru-RU" sz="1700" dirty="0"/>
              <a:t> ж </a:t>
            </a:r>
            <a:r>
              <a:rPr lang="ru-RU" sz="1700" dirty="0" err="1"/>
              <a:t>прагнення</a:t>
            </a:r>
            <a:r>
              <a:rPr lang="ru-RU" sz="1700" dirty="0"/>
              <a:t> до миру, </a:t>
            </a:r>
            <a:r>
              <a:rPr lang="ru-RU" sz="1700" dirty="0" err="1"/>
              <a:t>розрядки</a:t>
            </a:r>
            <a:r>
              <a:rPr lang="ru-RU" sz="1700" dirty="0"/>
              <a:t> </a:t>
            </a:r>
            <a:r>
              <a:rPr lang="ru-RU" sz="1700" dirty="0" err="1"/>
              <a:t>міжнародної</a:t>
            </a:r>
            <a:r>
              <a:rPr lang="ru-RU" sz="1700" dirty="0"/>
              <a:t> </a:t>
            </a:r>
            <a:r>
              <a:rPr lang="ru-RU" sz="1700" dirty="0" err="1"/>
              <a:t>ситуації</a:t>
            </a:r>
            <a:r>
              <a:rPr lang="ru-RU" sz="1700" dirty="0"/>
              <a:t>. Слова про «</a:t>
            </a:r>
            <a:r>
              <a:rPr lang="ru-RU" sz="1700" dirty="0" err="1"/>
              <a:t>мирне</a:t>
            </a:r>
            <a:r>
              <a:rPr lang="ru-RU" sz="1700" dirty="0"/>
              <a:t> небо над головою» не </a:t>
            </a:r>
            <a:r>
              <a:rPr lang="ru-RU" sz="1700" dirty="0" err="1"/>
              <a:t>були</a:t>
            </a:r>
            <a:r>
              <a:rPr lang="ru-RU" sz="1700" dirty="0"/>
              <a:t> для них пустим звуком.</a:t>
            </a:r>
          </a:p>
          <a:p>
            <a:r>
              <a:rPr lang="ru-RU" sz="1700" dirty="0"/>
              <a:t> </a:t>
            </a:r>
            <a:endParaRPr lang="uk-UA" sz="1700" dirty="0"/>
          </a:p>
        </p:txBody>
      </p:sp>
    </p:spTree>
    <p:extLst>
      <p:ext uri="{BB962C8B-B14F-4D97-AF65-F5344CB8AC3E}">
        <p14:creationId xmlns:p14="http://schemas.microsoft.com/office/powerpoint/2010/main" val="25449294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000"/>
                                        <p:tgtEl>
                                          <p:spTgt spid="6"/>
                                        </p:tgtEl>
                                      </p:cBhvr>
                                    </p:animEffect>
                                    <p:anim calcmode="lin" valueType="num">
                                      <p:cBhvr>
                                        <p:cTn id="29" dur="2000" fill="hold"/>
                                        <p:tgtEl>
                                          <p:spTgt spid="6"/>
                                        </p:tgtEl>
                                        <p:attrNameLst>
                                          <p:attrName>ppt_w</p:attrName>
                                        </p:attrNameLst>
                                      </p:cBhvr>
                                      <p:tavLst>
                                        <p:tav tm="0" fmla="#ppt_w*sin(2.5*pi*$)">
                                          <p:val>
                                            <p:fltVal val="0"/>
                                          </p:val>
                                        </p:tav>
                                        <p:tav tm="100000">
                                          <p:val>
                                            <p:fltVal val="1"/>
                                          </p:val>
                                        </p:tav>
                                      </p:tavLst>
                                    </p:anim>
                                    <p:anim calcmode="lin" valueType="num">
                                      <p:cBhvr>
                                        <p:cTn id="30"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1C760DF-F34F-49AA-A6D7-00E43CD3F107}"/>
              </a:ext>
            </a:extLst>
          </p:cNvPr>
          <p:cNvSpPr>
            <a:spLocks noGrp="1"/>
          </p:cNvSpPr>
          <p:nvPr>
            <p:ph type="title"/>
          </p:nvPr>
        </p:nvSpPr>
        <p:spPr>
          <a:xfrm>
            <a:off x="1200151" y="725733"/>
            <a:ext cx="9264649" cy="694268"/>
          </a:xfrm>
        </p:spPr>
        <p:txBody>
          <a:bodyPr>
            <a:normAutofit fontScale="90000"/>
          </a:bodyPr>
          <a:lstStyle/>
          <a:p>
            <a:r>
              <a:rPr lang="uk-UA" b="1" dirty="0" err="1"/>
              <a:t>Тандемократія</a:t>
            </a:r>
            <a:r>
              <a:rPr lang="uk-UA" b="1" dirty="0"/>
              <a:t> конкурентів</a:t>
            </a:r>
          </a:p>
        </p:txBody>
      </p:sp>
      <p:sp>
        <p:nvSpPr>
          <p:cNvPr id="3" name="Прямокутник 2">
            <a:extLst>
              <a:ext uri="{FF2B5EF4-FFF2-40B4-BE49-F238E27FC236}">
                <a16:creationId xmlns:a16="http://schemas.microsoft.com/office/drawing/2014/main" xmlns="" id="{45C5CFF3-6403-40D0-A96A-FCD9814D0136}"/>
              </a:ext>
            </a:extLst>
          </p:cNvPr>
          <p:cNvSpPr/>
          <p:nvPr/>
        </p:nvSpPr>
        <p:spPr>
          <a:xfrm>
            <a:off x="819150" y="1633352"/>
            <a:ext cx="10763250" cy="4247317"/>
          </a:xfrm>
          <a:prstGeom prst="rect">
            <a:avLst/>
          </a:prstGeom>
        </p:spPr>
        <p:txBody>
          <a:bodyPr wrap="square">
            <a:spAutoFit/>
          </a:bodyPr>
          <a:lstStyle/>
          <a:p>
            <a:r>
              <a:rPr lang="ru-RU" dirty="0"/>
              <a:t>Два </a:t>
            </a:r>
            <a:r>
              <a:rPr lang="ru-RU" dirty="0" err="1"/>
              <a:t>конфлікти</a:t>
            </a:r>
            <a:r>
              <a:rPr lang="ru-RU" dirty="0"/>
              <a:t> </a:t>
            </a:r>
            <a:r>
              <a:rPr lang="ru-RU" dirty="0" err="1"/>
              <a:t>відіграли</a:t>
            </a:r>
            <a:r>
              <a:rPr lang="ru-RU" dirty="0"/>
              <a:t> </a:t>
            </a:r>
            <a:r>
              <a:rPr lang="ru-RU" dirty="0" err="1"/>
              <a:t>чи</a:t>
            </a:r>
            <a:r>
              <a:rPr lang="ru-RU" dirty="0"/>
              <a:t> не </a:t>
            </a:r>
            <a:r>
              <a:rPr lang="ru-RU" dirty="0" err="1"/>
              <a:t>визначальну</a:t>
            </a:r>
            <a:r>
              <a:rPr lang="ru-RU" dirty="0"/>
              <a:t> роль у </a:t>
            </a:r>
            <a:r>
              <a:rPr lang="ru-RU" dirty="0" err="1"/>
              <a:t>долі</a:t>
            </a:r>
            <a:r>
              <a:rPr lang="ru-RU" dirty="0"/>
              <a:t> В. </a:t>
            </a:r>
            <a:r>
              <a:rPr lang="ru-RU" dirty="0" err="1"/>
              <a:t>Щербицького</a:t>
            </a:r>
            <a:r>
              <a:rPr lang="ru-RU" dirty="0"/>
              <a:t>: «опала» </a:t>
            </a:r>
            <a:r>
              <a:rPr lang="ru-RU" dirty="0" err="1"/>
              <a:t>Микити</a:t>
            </a:r>
            <a:r>
              <a:rPr lang="ru-RU" dirty="0"/>
              <a:t> </a:t>
            </a:r>
            <a:r>
              <a:rPr lang="ru-RU" dirty="0" err="1"/>
              <a:t>Хрущова</a:t>
            </a:r>
            <a:r>
              <a:rPr lang="ru-RU" dirty="0"/>
              <a:t> 1963 року та </a:t>
            </a:r>
            <a:r>
              <a:rPr lang="ru-RU" dirty="0" err="1"/>
              <a:t>переможне</a:t>
            </a:r>
            <a:r>
              <a:rPr lang="ru-RU" dirty="0"/>
              <a:t> </a:t>
            </a:r>
            <a:r>
              <a:rPr lang="ru-RU" dirty="0" err="1"/>
              <a:t>завершення</a:t>
            </a:r>
            <a:r>
              <a:rPr lang="ru-RU" dirty="0"/>
              <a:t> </a:t>
            </a:r>
            <a:r>
              <a:rPr lang="ru-RU" dirty="0" err="1"/>
              <a:t>тривалого</a:t>
            </a:r>
            <a:r>
              <a:rPr lang="ru-RU" dirty="0"/>
              <a:t> </a:t>
            </a:r>
            <a:r>
              <a:rPr lang="ru-RU" dirty="0" err="1"/>
              <a:t>протистояння</a:t>
            </a:r>
            <a:r>
              <a:rPr lang="ru-RU" dirty="0"/>
              <a:t> з першим секретарем ЦК КПУ Петром Шелестом у 1972 </a:t>
            </a:r>
            <a:r>
              <a:rPr lang="ru-RU" dirty="0" err="1"/>
              <a:t>році</a:t>
            </a:r>
            <a:r>
              <a:rPr lang="ru-RU" dirty="0"/>
              <a:t>.</a:t>
            </a:r>
          </a:p>
          <a:p>
            <a:endParaRPr lang="ru-RU" dirty="0"/>
          </a:p>
          <a:p>
            <a:r>
              <a:rPr lang="ru-RU" dirty="0"/>
              <a:t>В </a:t>
            </a:r>
            <a:r>
              <a:rPr lang="ru-RU" dirty="0" err="1"/>
              <a:t>українській</a:t>
            </a:r>
            <a:r>
              <a:rPr lang="ru-RU" dirty="0"/>
              <a:t> </a:t>
            </a:r>
            <a:r>
              <a:rPr lang="ru-RU" dirty="0" err="1"/>
              <a:t>історіографії</a:t>
            </a:r>
            <a:r>
              <a:rPr lang="ru-RU" dirty="0"/>
              <a:t> П. Шелест та В. </a:t>
            </a:r>
            <a:r>
              <a:rPr lang="ru-RU" dirty="0" err="1"/>
              <a:t>Щербицький</a:t>
            </a:r>
            <a:r>
              <a:rPr lang="ru-RU" dirty="0"/>
              <a:t> </a:t>
            </a:r>
            <a:r>
              <a:rPr lang="ru-RU" dirty="0" err="1"/>
              <a:t>найчастіше</a:t>
            </a:r>
            <a:r>
              <a:rPr lang="ru-RU" dirty="0"/>
              <a:t> </a:t>
            </a:r>
            <a:r>
              <a:rPr lang="ru-RU" dirty="0" err="1"/>
              <a:t>представлені</a:t>
            </a:r>
            <a:r>
              <a:rPr lang="ru-RU" dirty="0"/>
              <a:t> як </a:t>
            </a:r>
            <a:r>
              <a:rPr lang="ru-RU" dirty="0" err="1"/>
              <a:t>антиподи</a:t>
            </a:r>
            <a:r>
              <a:rPr lang="ru-RU" dirty="0"/>
              <a:t>. У </a:t>
            </a:r>
            <a:r>
              <a:rPr lang="ru-RU" dirty="0" err="1"/>
              <a:t>своїх</a:t>
            </a:r>
            <a:r>
              <a:rPr lang="ru-RU" dirty="0"/>
              <a:t> мемуарах П. Шелест </a:t>
            </a:r>
            <a:r>
              <a:rPr lang="ru-RU" dirty="0" err="1"/>
              <a:t>був</a:t>
            </a:r>
            <a:r>
              <a:rPr lang="ru-RU" dirty="0"/>
              <a:t> явно </a:t>
            </a:r>
            <a:r>
              <a:rPr lang="ru-RU" dirty="0" err="1"/>
              <a:t>упередженим</a:t>
            </a:r>
            <a:r>
              <a:rPr lang="ru-RU" dirty="0"/>
              <a:t> до </a:t>
            </a:r>
            <a:r>
              <a:rPr lang="ru-RU" dirty="0" err="1"/>
              <a:t>свого</a:t>
            </a:r>
            <a:r>
              <a:rPr lang="ru-RU" dirty="0"/>
              <a:t> </a:t>
            </a:r>
            <a:r>
              <a:rPr lang="ru-RU" dirty="0" err="1"/>
              <a:t>наступника</a:t>
            </a:r>
            <a:r>
              <a:rPr lang="ru-RU" dirty="0"/>
              <a:t>, </a:t>
            </a:r>
            <a:r>
              <a:rPr lang="ru-RU" dirty="0" err="1"/>
              <a:t>хоча</a:t>
            </a:r>
            <a:r>
              <a:rPr lang="ru-RU" dirty="0"/>
              <a:t> й </a:t>
            </a:r>
            <a:r>
              <a:rPr lang="ru-RU" dirty="0" err="1"/>
              <a:t>мав</a:t>
            </a:r>
            <a:r>
              <a:rPr lang="ru-RU" dirty="0"/>
              <a:t> </a:t>
            </a:r>
            <a:r>
              <a:rPr lang="ru-RU" dirty="0" err="1"/>
              <a:t>підстави</a:t>
            </a:r>
            <a:r>
              <a:rPr lang="ru-RU" dirty="0"/>
              <a:t> </a:t>
            </a:r>
            <a:r>
              <a:rPr lang="ru-RU" dirty="0" err="1"/>
              <a:t>ображатись</a:t>
            </a:r>
            <a:r>
              <a:rPr lang="ru-RU" dirty="0"/>
              <a:t> на </a:t>
            </a:r>
            <a:r>
              <a:rPr lang="ru-RU" dirty="0" err="1"/>
              <a:t>нього</a:t>
            </a:r>
            <a:r>
              <a:rPr lang="ru-RU" dirty="0"/>
              <a:t>. </a:t>
            </a:r>
            <a:r>
              <a:rPr lang="ru-RU" dirty="0" err="1"/>
              <a:t>Історики</a:t>
            </a:r>
            <a:r>
              <a:rPr lang="ru-RU" dirty="0"/>
              <a:t> </a:t>
            </a:r>
            <a:r>
              <a:rPr lang="ru-RU" dirty="0" err="1"/>
              <a:t>прагнули</a:t>
            </a:r>
            <a:r>
              <a:rPr lang="ru-RU" dirty="0"/>
              <a:t> </a:t>
            </a:r>
            <a:r>
              <a:rPr lang="ru-RU" dirty="0" err="1"/>
              <a:t>віднайти</a:t>
            </a:r>
            <a:r>
              <a:rPr lang="ru-RU" dirty="0"/>
              <a:t> </a:t>
            </a:r>
            <a:r>
              <a:rPr lang="ru-RU" dirty="0" err="1"/>
              <a:t>ідеологічне</a:t>
            </a:r>
            <a:r>
              <a:rPr lang="ru-RU" dirty="0"/>
              <a:t> </a:t>
            </a:r>
            <a:r>
              <a:rPr lang="ru-RU" dirty="0" err="1"/>
              <a:t>підґрунтя</a:t>
            </a:r>
            <a:r>
              <a:rPr lang="ru-RU" dirty="0"/>
              <a:t> </a:t>
            </a:r>
            <a:r>
              <a:rPr lang="ru-RU" dirty="0" err="1"/>
              <a:t>протистояння</a:t>
            </a:r>
            <a:r>
              <a:rPr lang="ru-RU" dirty="0"/>
              <a:t> </a:t>
            </a:r>
            <a:r>
              <a:rPr lang="ru-RU" dirty="0" err="1"/>
              <a:t>двох</a:t>
            </a:r>
            <a:r>
              <a:rPr lang="ru-RU" dirty="0"/>
              <a:t> </a:t>
            </a:r>
            <a:r>
              <a:rPr lang="ru-RU" dirty="0" err="1"/>
              <a:t>керівників</a:t>
            </a:r>
            <a:r>
              <a:rPr lang="ru-RU" dirty="0"/>
              <a:t>. </a:t>
            </a:r>
            <a:r>
              <a:rPr lang="ru-RU" dirty="0" err="1"/>
              <a:t>Витоки</a:t>
            </a:r>
            <a:r>
              <a:rPr lang="ru-RU" dirty="0"/>
              <a:t> </a:t>
            </a:r>
            <a:r>
              <a:rPr lang="ru-RU" dirty="0" err="1"/>
              <a:t>конфлікту</a:t>
            </a:r>
            <a:r>
              <a:rPr lang="ru-RU" dirty="0"/>
              <a:t> </a:t>
            </a:r>
            <a:r>
              <a:rPr lang="ru-RU" dirty="0" err="1"/>
              <a:t>сягають</a:t>
            </a:r>
            <a:r>
              <a:rPr lang="ru-RU" dirty="0"/>
              <a:t> 1958 року, коли П. Шелест </a:t>
            </a:r>
            <a:r>
              <a:rPr lang="ru-RU" dirty="0" err="1"/>
              <a:t>очолював</a:t>
            </a:r>
            <a:r>
              <a:rPr lang="ru-RU" dirty="0"/>
              <a:t> </a:t>
            </a:r>
            <a:r>
              <a:rPr lang="ru-RU" dirty="0" err="1"/>
              <a:t>Київський</a:t>
            </a:r>
            <a:r>
              <a:rPr lang="ru-RU" dirty="0"/>
              <a:t> обком, а В. </a:t>
            </a:r>
            <a:r>
              <a:rPr lang="ru-RU" dirty="0" err="1"/>
              <a:t>Щербицький</a:t>
            </a:r>
            <a:r>
              <a:rPr lang="ru-RU" dirty="0"/>
              <a:t> </a:t>
            </a:r>
            <a:r>
              <a:rPr lang="ru-RU" dirty="0" err="1"/>
              <a:t>був</a:t>
            </a:r>
            <a:r>
              <a:rPr lang="ru-RU" dirty="0"/>
              <a:t> секретарем ЦК КПУ, </a:t>
            </a:r>
            <a:r>
              <a:rPr lang="ru-RU" dirty="0" err="1"/>
              <a:t>який</a:t>
            </a:r>
            <a:r>
              <a:rPr lang="ru-RU" dirty="0"/>
              <a:t> </a:t>
            </a:r>
            <a:r>
              <a:rPr lang="ru-RU" dirty="0" err="1"/>
              <a:t>опікувався</a:t>
            </a:r>
            <a:r>
              <a:rPr lang="ru-RU" dirty="0"/>
              <a:t> </a:t>
            </a:r>
            <a:r>
              <a:rPr lang="ru-RU" dirty="0" err="1"/>
              <a:t>важкою</a:t>
            </a:r>
            <a:r>
              <a:rPr lang="ru-RU" dirty="0"/>
              <a:t> </a:t>
            </a:r>
            <a:r>
              <a:rPr lang="ru-RU" dirty="0" err="1"/>
              <a:t>промисловістю</a:t>
            </a:r>
            <a:r>
              <a:rPr lang="ru-RU" dirty="0"/>
              <a:t> (</a:t>
            </a:r>
            <a:r>
              <a:rPr lang="ru-RU" dirty="0" err="1"/>
              <a:t>цей</a:t>
            </a:r>
            <a:r>
              <a:rPr lang="ru-RU" dirty="0"/>
              <a:t> пост </a:t>
            </a:r>
            <a:r>
              <a:rPr lang="ru-RU" dirty="0" err="1"/>
              <a:t>вважався</a:t>
            </a:r>
            <a:r>
              <a:rPr lang="ru-RU" dirty="0"/>
              <a:t> «</a:t>
            </a:r>
            <a:r>
              <a:rPr lang="ru-RU" dirty="0" err="1"/>
              <a:t>пересадочним</a:t>
            </a:r>
            <a:r>
              <a:rPr lang="ru-RU" dirty="0"/>
              <a:t>», </a:t>
            </a:r>
            <a:r>
              <a:rPr lang="ru-RU" dirty="0" err="1"/>
              <a:t>бо</a:t>
            </a:r>
            <a:r>
              <a:rPr lang="ru-RU" dirty="0"/>
              <a:t> </a:t>
            </a:r>
            <a:r>
              <a:rPr lang="ru-RU" dirty="0" err="1"/>
              <a:t>відкривав</a:t>
            </a:r>
            <a:r>
              <a:rPr lang="ru-RU" dirty="0"/>
              <a:t> шлях «нагору»). Причиною </a:t>
            </a:r>
            <a:r>
              <a:rPr lang="ru-RU" dirty="0" err="1"/>
              <a:t>була</a:t>
            </a:r>
            <a:r>
              <a:rPr lang="ru-RU" dirty="0"/>
              <a:t> </a:t>
            </a:r>
            <a:r>
              <a:rPr lang="ru-RU" dirty="0" err="1"/>
              <a:t>перевитрата</a:t>
            </a:r>
            <a:r>
              <a:rPr lang="ru-RU" dirty="0"/>
              <a:t> </a:t>
            </a:r>
            <a:r>
              <a:rPr lang="ru-RU" dirty="0" err="1"/>
              <a:t>промислових</a:t>
            </a:r>
            <a:r>
              <a:rPr lang="ru-RU" dirty="0"/>
              <a:t> </a:t>
            </a:r>
            <a:r>
              <a:rPr lang="ru-RU" dirty="0" err="1"/>
              <a:t>матеріалів</a:t>
            </a:r>
            <a:r>
              <a:rPr lang="ru-RU" dirty="0"/>
              <a:t> на </a:t>
            </a:r>
            <a:r>
              <a:rPr lang="ru-RU" dirty="0" err="1"/>
              <a:t>сільське</a:t>
            </a:r>
            <a:r>
              <a:rPr lang="ru-RU" dirty="0"/>
              <a:t> </a:t>
            </a:r>
            <a:r>
              <a:rPr lang="ru-RU" dirty="0" err="1"/>
              <a:t>будівництво</a:t>
            </a:r>
            <a:r>
              <a:rPr lang="ru-RU" dirty="0"/>
              <a:t>, </a:t>
            </a:r>
            <a:r>
              <a:rPr lang="ru-RU" dirty="0" err="1"/>
              <a:t>якої</a:t>
            </a:r>
            <a:r>
              <a:rPr lang="ru-RU" dirty="0"/>
              <a:t> </a:t>
            </a:r>
            <a:r>
              <a:rPr lang="ru-RU" dirty="0" err="1"/>
              <a:t>припустився</a:t>
            </a:r>
            <a:r>
              <a:rPr lang="ru-RU" dirty="0"/>
              <a:t> </a:t>
            </a:r>
            <a:r>
              <a:rPr lang="ru-RU" dirty="0" err="1"/>
              <a:t>керівник</a:t>
            </a:r>
            <a:r>
              <a:rPr lang="ru-RU" dirty="0"/>
              <a:t> </a:t>
            </a:r>
            <a:r>
              <a:rPr lang="ru-RU" dirty="0" err="1"/>
              <a:t>столичної</a:t>
            </a:r>
            <a:r>
              <a:rPr lang="ru-RU" dirty="0"/>
              <a:t> </a:t>
            </a:r>
            <a:r>
              <a:rPr lang="ru-RU" dirty="0" err="1"/>
              <a:t>області</a:t>
            </a:r>
            <a:r>
              <a:rPr lang="ru-RU" dirty="0"/>
              <a:t>. «</a:t>
            </a:r>
            <a:r>
              <a:rPr lang="ru-RU" dirty="0" err="1"/>
              <a:t>Розмова</a:t>
            </a:r>
            <a:r>
              <a:rPr lang="ru-RU" dirty="0"/>
              <a:t> </a:t>
            </a:r>
            <a:r>
              <a:rPr lang="ru-RU" dirty="0" err="1"/>
              <a:t>набула</a:t>
            </a:r>
            <a:r>
              <a:rPr lang="ru-RU" dirty="0"/>
              <a:t> </a:t>
            </a:r>
            <a:r>
              <a:rPr lang="ru-RU" dirty="0" err="1"/>
              <a:t>гострого</a:t>
            </a:r>
            <a:r>
              <a:rPr lang="ru-RU" dirty="0"/>
              <a:t> характеру», — </a:t>
            </a:r>
            <a:r>
              <a:rPr lang="ru-RU" dirty="0" err="1"/>
              <a:t>зазначив</a:t>
            </a:r>
            <a:r>
              <a:rPr lang="ru-RU" dirty="0"/>
              <a:t> П. Шелест у </a:t>
            </a:r>
            <a:r>
              <a:rPr lang="ru-RU" dirty="0" err="1"/>
              <a:t>спогадах</a:t>
            </a:r>
            <a:r>
              <a:rPr lang="ru-RU" dirty="0"/>
              <a:t>.</a:t>
            </a:r>
          </a:p>
          <a:p>
            <a:pPr algn="ctr"/>
            <a:endParaRPr lang="ru-RU" dirty="0"/>
          </a:p>
          <a:p>
            <a:pPr algn="ctr"/>
            <a:r>
              <a:rPr lang="ru-RU" dirty="0" err="1"/>
              <a:t>Кар’єра</a:t>
            </a:r>
            <a:r>
              <a:rPr lang="ru-RU" dirty="0"/>
              <a:t> Петра Юхимовича </a:t>
            </a:r>
            <a:r>
              <a:rPr lang="ru-RU" dirty="0" err="1"/>
              <a:t>була</a:t>
            </a:r>
            <a:r>
              <a:rPr lang="ru-RU" dirty="0"/>
              <a:t> </a:t>
            </a:r>
            <a:r>
              <a:rPr lang="ru-RU" dirty="0" err="1"/>
              <a:t>пов’язана</a:t>
            </a:r>
            <a:r>
              <a:rPr lang="ru-RU" dirty="0"/>
              <a:t> з </a:t>
            </a:r>
            <a:r>
              <a:rPr lang="ru-RU" dirty="0" err="1"/>
              <a:t>металургійною</a:t>
            </a:r>
            <a:r>
              <a:rPr lang="ru-RU" dirty="0"/>
              <a:t> та </a:t>
            </a:r>
            <a:r>
              <a:rPr lang="ru-RU" dirty="0" err="1"/>
              <a:t>авіаційною</a:t>
            </a:r>
            <a:r>
              <a:rPr lang="ru-RU" dirty="0"/>
              <a:t> </a:t>
            </a:r>
            <a:r>
              <a:rPr lang="ru-RU" dirty="0" err="1"/>
              <a:t>промисловістю</a:t>
            </a:r>
            <a:r>
              <a:rPr lang="ru-RU" dirty="0"/>
              <a:t>. На </a:t>
            </a:r>
            <a:r>
              <a:rPr lang="ru-RU" dirty="0" err="1"/>
              <a:t>партійну</a:t>
            </a:r>
            <a:r>
              <a:rPr lang="ru-RU" dirty="0"/>
              <a:t> роботу </a:t>
            </a:r>
            <a:r>
              <a:rPr lang="ru-RU" dirty="0" err="1"/>
              <a:t>він</a:t>
            </a:r>
            <a:r>
              <a:rPr lang="ru-RU" dirty="0"/>
              <a:t> </a:t>
            </a:r>
            <a:r>
              <a:rPr lang="ru-RU" dirty="0" err="1"/>
              <a:t>перейшов</a:t>
            </a:r>
            <a:r>
              <a:rPr lang="ru-RU" dirty="0"/>
              <a:t> з посади директора </a:t>
            </a:r>
            <a:r>
              <a:rPr lang="ru-RU" dirty="0" err="1"/>
              <a:t>Київського</a:t>
            </a:r>
            <a:r>
              <a:rPr lang="ru-RU" dirty="0"/>
              <a:t> </a:t>
            </a:r>
            <a:r>
              <a:rPr lang="ru-RU" dirty="0" err="1"/>
              <a:t>авіазаводу</a:t>
            </a:r>
            <a:r>
              <a:rPr lang="ru-RU" dirty="0"/>
              <a:t> в </a:t>
            </a:r>
            <a:r>
              <a:rPr lang="ru-RU" dirty="0" err="1"/>
              <a:t>доволі</a:t>
            </a:r>
            <a:r>
              <a:rPr lang="ru-RU" dirty="0"/>
              <a:t> </a:t>
            </a:r>
            <a:r>
              <a:rPr lang="ru-RU" dirty="0" err="1"/>
              <a:t>зрілому</a:t>
            </a:r>
            <a:r>
              <a:rPr lang="ru-RU" dirty="0"/>
              <a:t> </a:t>
            </a:r>
            <a:r>
              <a:rPr lang="ru-RU" dirty="0" err="1"/>
              <a:t>віці</a:t>
            </a:r>
            <a:r>
              <a:rPr lang="ru-RU" dirty="0"/>
              <a:t> й </a:t>
            </a:r>
            <a:r>
              <a:rPr lang="ru-RU" dirty="0" err="1"/>
              <a:t>швидко</a:t>
            </a:r>
            <a:r>
              <a:rPr lang="ru-RU" dirty="0"/>
              <a:t> </a:t>
            </a:r>
            <a:r>
              <a:rPr lang="ru-RU" dirty="0" err="1"/>
              <a:t>просувався</a:t>
            </a:r>
            <a:r>
              <a:rPr lang="ru-RU" dirty="0"/>
              <a:t> </a:t>
            </a:r>
            <a:r>
              <a:rPr lang="ru-RU" dirty="0" err="1"/>
              <a:t>посадовими</a:t>
            </a:r>
            <a:r>
              <a:rPr lang="ru-RU" dirty="0"/>
              <a:t> </a:t>
            </a:r>
            <a:r>
              <a:rPr lang="ru-RU" dirty="0" err="1"/>
              <a:t>щаблями</a:t>
            </a:r>
            <a:r>
              <a:rPr lang="ru-RU" dirty="0"/>
              <a:t>. </a:t>
            </a:r>
            <a:r>
              <a:rPr lang="ru-RU" dirty="0" err="1"/>
              <a:t>Це</a:t>
            </a:r>
            <a:r>
              <a:rPr lang="ru-RU" dirty="0"/>
              <a:t> </a:t>
            </a:r>
            <a:r>
              <a:rPr lang="ru-RU" dirty="0" err="1"/>
              <a:t>був</a:t>
            </a:r>
            <a:r>
              <a:rPr lang="ru-RU" dirty="0"/>
              <a:t> </a:t>
            </a:r>
            <a:r>
              <a:rPr lang="ru-RU" dirty="0" err="1"/>
              <a:t>жорсткий</a:t>
            </a:r>
            <a:r>
              <a:rPr lang="ru-RU" dirty="0"/>
              <a:t>, </a:t>
            </a:r>
            <a:r>
              <a:rPr lang="ru-RU" dirty="0" err="1"/>
              <a:t>вимогливий</a:t>
            </a:r>
            <a:r>
              <a:rPr lang="ru-RU" dirty="0"/>
              <a:t> </a:t>
            </a:r>
            <a:r>
              <a:rPr lang="ru-RU" dirty="0" err="1"/>
              <a:t>керівник</a:t>
            </a:r>
            <a:r>
              <a:rPr lang="ru-RU" dirty="0"/>
              <a:t>, </a:t>
            </a:r>
            <a:r>
              <a:rPr lang="ru-RU" dirty="0" err="1"/>
              <a:t>який</a:t>
            </a:r>
            <a:r>
              <a:rPr lang="ru-RU" dirty="0"/>
              <a:t> </a:t>
            </a:r>
            <a:r>
              <a:rPr lang="ru-RU" dirty="0" err="1"/>
              <a:t>звик</a:t>
            </a:r>
            <a:r>
              <a:rPr lang="ru-RU" dirty="0"/>
              <a:t> до </a:t>
            </a:r>
            <a:r>
              <a:rPr lang="ru-RU" dirty="0" err="1"/>
              <a:t>суворих</a:t>
            </a:r>
            <a:r>
              <a:rPr lang="ru-RU" dirty="0"/>
              <a:t> </a:t>
            </a:r>
            <a:r>
              <a:rPr lang="ru-RU" dirty="0" err="1"/>
              <a:t>порядків</a:t>
            </a:r>
            <a:r>
              <a:rPr lang="ru-RU" dirty="0"/>
              <a:t> в </a:t>
            </a:r>
            <a:r>
              <a:rPr lang="ru-RU" dirty="0" err="1"/>
              <a:t>оборонній</a:t>
            </a:r>
            <a:r>
              <a:rPr lang="ru-RU" dirty="0"/>
              <a:t> </a:t>
            </a:r>
            <a:r>
              <a:rPr lang="ru-RU" dirty="0" err="1"/>
              <a:t>промисловості</a:t>
            </a:r>
            <a:r>
              <a:rPr lang="ru-RU" dirty="0"/>
              <a:t>, </a:t>
            </a:r>
            <a:r>
              <a:rPr lang="ru-RU" dirty="0" err="1"/>
              <a:t>рішучий</a:t>
            </a:r>
            <a:r>
              <a:rPr lang="ru-RU" dirty="0"/>
              <a:t> і </a:t>
            </a:r>
            <a:r>
              <a:rPr lang="ru-RU" dirty="0" err="1"/>
              <a:t>незалежний</a:t>
            </a:r>
            <a:r>
              <a:rPr lang="ru-RU" dirty="0"/>
              <a:t> у </a:t>
            </a:r>
            <a:r>
              <a:rPr lang="ru-RU" dirty="0" err="1"/>
              <a:t>своїх</a:t>
            </a:r>
            <a:r>
              <a:rPr lang="ru-RU" dirty="0"/>
              <a:t> </a:t>
            </a:r>
            <a:r>
              <a:rPr lang="ru-RU" dirty="0" err="1"/>
              <a:t>судженнях</a:t>
            </a:r>
            <a:r>
              <a:rPr lang="ru-RU" dirty="0"/>
              <a:t>. Одним словом, «</a:t>
            </a:r>
            <a:r>
              <a:rPr lang="ru-RU" dirty="0" err="1"/>
              <a:t>червоний</a:t>
            </a:r>
            <a:r>
              <a:rPr lang="ru-RU" dirty="0"/>
              <a:t> директор».</a:t>
            </a:r>
            <a:endParaRPr lang="uk-UA" dirty="0"/>
          </a:p>
        </p:txBody>
      </p:sp>
    </p:spTree>
    <p:extLst>
      <p:ext uri="{BB962C8B-B14F-4D97-AF65-F5344CB8AC3E}">
        <p14:creationId xmlns:p14="http://schemas.microsoft.com/office/powerpoint/2010/main" val="8226310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xmlns="" id="{8935FDEE-9A4A-4DE1-951D-BE7F1AD8C6CD}"/>
              </a:ext>
            </a:extLst>
          </p:cNvPr>
          <p:cNvSpPr/>
          <p:nvPr/>
        </p:nvSpPr>
        <p:spPr>
          <a:xfrm>
            <a:off x="1333500" y="1305339"/>
            <a:ext cx="4762500" cy="4247317"/>
          </a:xfrm>
          <a:prstGeom prst="rect">
            <a:avLst/>
          </a:prstGeom>
        </p:spPr>
        <p:txBody>
          <a:bodyPr wrap="square">
            <a:spAutoFit/>
          </a:bodyPr>
          <a:lstStyle/>
          <a:p>
            <a:r>
              <a:rPr lang="uk-UA" dirty="0"/>
              <a:t>Влітку 1962 року П. Шелест посів «пересадочний» пост секретаря ЦК КПУ, який опікувався промисловістю. Роком раніше В. Щербицький очолив Раду Міністрів УРСР. У неофіційній державно-партійній ієрархії республіки ця посада вважалася другою й відкривала шлях на кремлівський Олімп. У 1961 році 43-річний В. Щербицький став членом ЦК КПРС і кандидатом у члени Президії ЦК КПРС, що робило його одним із найперспективніших керівників союзного рівня. Старший за нього на 10 років П. Шелест до складу ЦК КПРС був обраний того ж року, а кандидатом в члени Президії ЦК КПРС став лише 1963 року.</a:t>
            </a:r>
          </a:p>
        </p:txBody>
      </p:sp>
      <p:pic>
        <p:nvPicPr>
          <p:cNvPr id="4" name="Рисунок 3">
            <a:extLst>
              <a:ext uri="{FF2B5EF4-FFF2-40B4-BE49-F238E27FC236}">
                <a16:creationId xmlns:a16="http://schemas.microsoft.com/office/drawing/2014/main" xmlns="" id="{056E2B1A-1088-47B2-A083-5DF2C004A8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3128" y="1814621"/>
            <a:ext cx="4870329" cy="3228755"/>
          </a:xfrm>
          <a:prstGeom prst="rect">
            <a:avLst/>
          </a:prstGeom>
        </p:spPr>
      </p:pic>
    </p:spTree>
    <p:extLst>
      <p:ext uri="{BB962C8B-B14F-4D97-AF65-F5344CB8AC3E}">
        <p14:creationId xmlns:p14="http://schemas.microsoft.com/office/powerpoint/2010/main" val="4093378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xmlns="" id="{2F1509B9-0922-4132-988E-A9DB78ED6743}"/>
              </a:ext>
            </a:extLst>
          </p:cNvPr>
          <p:cNvSpPr/>
          <p:nvPr/>
        </p:nvSpPr>
        <p:spPr>
          <a:xfrm>
            <a:off x="914400" y="600653"/>
            <a:ext cx="10354235" cy="830997"/>
          </a:xfrm>
          <a:prstGeom prst="rect">
            <a:avLst/>
          </a:prstGeom>
        </p:spPr>
        <p:txBody>
          <a:bodyPr wrap="square">
            <a:spAutoFit/>
          </a:bodyPr>
          <a:lstStyle/>
          <a:p>
            <a:pPr algn="ctr"/>
            <a:r>
              <a:rPr lang="uk-UA" sz="2400" b="1" i="1" dirty="0">
                <a:solidFill>
                  <a:srgbClr val="808080"/>
                </a:solidFill>
              </a:rPr>
              <a:t>"Причиною хрущовської «опали» був виступ проти розподілу партійних комітетів на промислові та сільські."</a:t>
            </a:r>
            <a:endParaRPr lang="uk-UA" sz="2400" b="1" i="1" dirty="0"/>
          </a:p>
        </p:txBody>
      </p:sp>
      <p:sp>
        <p:nvSpPr>
          <p:cNvPr id="3" name="Прямокутник 2">
            <a:extLst>
              <a:ext uri="{FF2B5EF4-FFF2-40B4-BE49-F238E27FC236}">
                <a16:creationId xmlns:a16="http://schemas.microsoft.com/office/drawing/2014/main" xmlns="" id="{A5E68834-C739-4233-8EA9-C28B01B58372}"/>
              </a:ext>
            </a:extLst>
          </p:cNvPr>
          <p:cNvSpPr/>
          <p:nvPr/>
        </p:nvSpPr>
        <p:spPr>
          <a:xfrm>
            <a:off x="726141" y="1431650"/>
            <a:ext cx="10730752" cy="5632311"/>
          </a:xfrm>
          <a:prstGeom prst="rect">
            <a:avLst/>
          </a:prstGeom>
        </p:spPr>
        <p:txBody>
          <a:bodyPr wrap="square">
            <a:spAutoFit/>
          </a:bodyPr>
          <a:lstStyle/>
          <a:p>
            <a:pPr algn="ctr"/>
            <a:r>
              <a:rPr lang="uk-UA" dirty="0"/>
              <a:t>Влітку 1963 року В. Щербицький несподівано втратив усі високі посади й був переведений до Дніпропетровська, де очолив промисловий обком партії. З мемуарної літератури відомо, що причиною хрущовської «опали» був виступ проти розподілу партійних комітетів на промислові та сільські. Однак історикам поки що не вдалося знайти в партійних документах цей виступ. Ймовірно, мова йшла про непублічні, кулуарні висловлювання В. Щербицького. Хоча не можна відкидати й того, що суперечка з М. Хрущовим не була зафіксована в протоколах чи стенограмах, які зазвичай зображали збори вищого керівництва в дусі одностайності.</a:t>
            </a:r>
          </a:p>
          <a:p>
            <a:pPr algn="ctr"/>
            <a:r>
              <a:rPr lang="uk-UA" dirty="0"/>
              <a:t>Розглянувши все різнобарв’я версій конфлікту з М. Хрущовим, історик О. </a:t>
            </a:r>
            <a:r>
              <a:rPr lang="uk-UA" dirty="0" err="1"/>
              <a:t>Якубець</a:t>
            </a:r>
            <a:r>
              <a:rPr lang="uk-UA" dirty="0"/>
              <a:t> висунув власну, пов’язавши його з боротьбою за владу в ЦК КПУ.</a:t>
            </a:r>
          </a:p>
          <a:p>
            <a:pPr algn="ctr"/>
            <a:endParaRPr lang="uk-UA" dirty="0"/>
          </a:p>
          <a:p>
            <a:pPr algn="ctr"/>
            <a:r>
              <a:rPr lang="ru-RU" i="1" dirty="0"/>
              <a:t>«</a:t>
            </a:r>
            <a:r>
              <a:rPr lang="ru-RU" i="1" dirty="0" err="1"/>
              <a:t>Цілком</a:t>
            </a:r>
            <a:r>
              <a:rPr lang="ru-RU" i="1" dirty="0"/>
              <a:t> </a:t>
            </a:r>
            <a:r>
              <a:rPr lang="ru-RU" i="1" dirty="0" err="1"/>
              <a:t>можна</a:t>
            </a:r>
            <a:r>
              <a:rPr lang="ru-RU" i="1" dirty="0"/>
              <a:t> </a:t>
            </a:r>
            <a:r>
              <a:rPr lang="ru-RU" i="1" dirty="0" err="1"/>
              <a:t>припустити</a:t>
            </a:r>
            <a:r>
              <a:rPr lang="ru-RU" i="1" dirty="0"/>
              <a:t>, — </a:t>
            </a:r>
            <a:r>
              <a:rPr lang="ru-RU" i="1" dirty="0" err="1"/>
              <a:t>пише</a:t>
            </a:r>
            <a:r>
              <a:rPr lang="ru-RU" i="1" dirty="0"/>
              <a:t> </a:t>
            </a:r>
            <a:r>
              <a:rPr lang="ru-RU" i="1" dirty="0" err="1"/>
              <a:t>дослідник</a:t>
            </a:r>
            <a:r>
              <a:rPr lang="ru-RU" i="1" dirty="0"/>
              <a:t>, — </a:t>
            </a:r>
            <a:r>
              <a:rPr lang="ru-RU" i="1" dirty="0" err="1"/>
              <a:t>що</a:t>
            </a:r>
            <a:r>
              <a:rPr lang="ru-RU" i="1" dirty="0"/>
              <a:t> </a:t>
            </a:r>
            <a:r>
              <a:rPr lang="ru-RU" i="1" dirty="0" err="1"/>
              <a:t>конфлікт</a:t>
            </a:r>
            <a:r>
              <a:rPr lang="ru-RU" i="1" dirty="0"/>
              <a:t> у </a:t>
            </a:r>
            <a:r>
              <a:rPr lang="ru-RU" i="1" dirty="0" err="1"/>
              <a:t>трикутнику</a:t>
            </a:r>
            <a:r>
              <a:rPr lang="ru-RU" i="1" dirty="0"/>
              <a:t> „</a:t>
            </a:r>
            <a:r>
              <a:rPr lang="ru-RU" i="1" dirty="0" err="1"/>
              <a:t>Щербицький</a:t>
            </a:r>
            <a:r>
              <a:rPr lang="ru-RU" i="1" dirty="0"/>
              <a:t> — </a:t>
            </a:r>
            <a:r>
              <a:rPr lang="ru-RU" i="1" dirty="0" err="1"/>
              <a:t>Хрущов</a:t>
            </a:r>
            <a:r>
              <a:rPr lang="ru-RU" i="1" dirty="0"/>
              <a:t> — </a:t>
            </a:r>
            <a:r>
              <a:rPr lang="ru-RU" i="1" dirty="0" err="1"/>
              <a:t>Підгорний</a:t>
            </a:r>
            <a:r>
              <a:rPr lang="ru-RU" i="1" dirty="0"/>
              <a:t>“ </a:t>
            </a:r>
            <a:r>
              <a:rPr lang="ru-RU" i="1" dirty="0" err="1"/>
              <a:t>був</a:t>
            </a:r>
            <a:r>
              <a:rPr lang="ru-RU" i="1" dirty="0"/>
              <a:t> </a:t>
            </a:r>
            <a:r>
              <a:rPr lang="ru-RU" i="1" dirty="0" err="1"/>
              <a:t>пов’язаний</a:t>
            </a:r>
            <a:r>
              <a:rPr lang="ru-RU" i="1" dirty="0"/>
              <a:t> не з </a:t>
            </a:r>
            <a:r>
              <a:rPr lang="ru-RU" i="1" dirty="0" err="1"/>
              <a:t>якимось</a:t>
            </a:r>
            <a:r>
              <a:rPr lang="ru-RU" i="1" dirty="0"/>
              <a:t> </a:t>
            </a:r>
            <a:r>
              <a:rPr lang="ru-RU" i="1" dirty="0" err="1"/>
              <a:t>ефемерним</a:t>
            </a:r>
            <a:r>
              <a:rPr lang="ru-RU" i="1" dirty="0"/>
              <a:t> „</a:t>
            </a:r>
            <a:r>
              <a:rPr lang="ru-RU" i="1" dirty="0" err="1"/>
              <a:t>економічним</a:t>
            </a:r>
            <a:r>
              <a:rPr lang="ru-RU" i="1" dirty="0"/>
              <a:t> волюнтаризмом“, а з </a:t>
            </a:r>
            <a:r>
              <a:rPr lang="ru-RU" i="1" dirty="0" err="1"/>
              <a:t>цілком</a:t>
            </a:r>
            <a:r>
              <a:rPr lang="ru-RU" i="1" dirty="0"/>
              <a:t> конкретною </a:t>
            </a:r>
            <a:r>
              <a:rPr lang="ru-RU" i="1" dirty="0" err="1"/>
              <a:t>боротьбою</a:t>
            </a:r>
            <a:r>
              <a:rPr lang="ru-RU" i="1" dirty="0"/>
              <a:t> за </a:t>
            </a:r>
            <a:r>
              <a:rPr lang="ru-RU" i="1" dirty="0" err="1"/>
              <a:t>владу</a:t>
            </a:r>
            <a:r>
              <a:rPr lang="ru-RU" i="1" dirty="0"/>
              <a:t>. </a:t>
            </a:r>
            <a:r>
              <a:rPr lang="ru-RU" i="1" dirty="0" err="1"/>
              <a:t>Знаючи</a:t>
            </a:r>
            <a:r>
              <a:rPr lang="ru-RU" i="1" dirty="0"/>
              <a:t>, </a:t>
            </a:r>
            <a:r>
              <a:rPr lang="ru-RU" i="1" dirty="0" err="1"/>
              <a:t>що</a:t>
            </a:r>
            <a:r>
              <a:rPr lang="ru-RU" i="1" dirty="0"/>
              <a:t> М. </a:t>
            </a:r>
            <a:r>
              <a:rPr lang="ru-RU" i="1" dirty="0" err="1"/>
              <a:t>Підгорного</a:t>
            </a:r>
            <a:r>
              <a:rPr lang="ru-RU" i="1" dirty="0"/>
              <a:t> </a:t>
            </a:r>
            <a:r>
              <a:rPr lang="ru-RU" i="1" dirty="0" err="1"/>
              <a:t>забирають</a:t>
            </a:r>
            <a:r>
              <a:rPr lang="ru-RU" i="1" dirty="0"/>
              <a:t> до СРСР, В. </a:t>
            </a:r>
            <a:r>
              <a:rPr lang="ru-RU" i="1" dirty="0" err="1"/>
              <a:t>Щербицький</a:t>
            </a:r>
            <a:r>
              <a:rPr lang="ru-RU" i="1" dirty="0"/>
              <a:t> </a:t>
            </a:r>
            <a:r>
              <a:rPr lang="ru-RU" i="1" dirty="0" err="1"/>
              <a:t>особисто</a:t>
            </a:r>
            <a:r>
              <a:rPr lang="ru-RU" i="1" dirty="0"/>
              <a:t>, </a:t>
            </a:r>
            <a:r>
              <a:rPr lang="ru-RU" i="1" dirty="0" err="1"/>
              <a:t>або</a:t>
            </a:r>
            <a:r>
              <a:rPr lang="ru-RU" i="1" dirty="0"/>
              <a:t> через Л. </a:t>
            </a:r>
            <a:r>
              <a:rPr lang="ru-RU" i="1" dirty="0" err="1"/>
              <a:t>Брежнєва</a:t>
            </a:r>
            <a:r>
              <a:rPr lang="ru-RU" i="1" dirty="0"/>
              <a:t> </a:t>
            </a:r>
            <a:r>
              <a:rPr lang="ru-RU" i="1" dirty="0" err="1"/>
              <a:t>міг</a:t>
            </a:r>
            <a:r>
              <a:rPr lang="ru-RU" i="1" dirty="0"/>
              <a:t> </a:t>
            </a:r>
            <a:r>
              <a:rPr lang="ru-RU" i="1" dirty="0" err="1"/>
              <a:t>дійсно</a:t>
            </a:r>
            <a:r>
              <a:rPr lang="ru-RU" i="1" dirty="0"/>
              <a:t> </a:t>
            </a:r>
            <a:r>
              <a:rPr lang="ru-RU" i="1" dirty="0" err="1"/>
              <a:t>висунути</a:t>
            </a:r>
            <a:r>
              <a:rPr lang="ru-RU" i="1" dirty="0"/>
              <a:t> </a:t>
            </a:r>
            <a:r>
              <a:rPr lang="ru-RU" i="1" dirty="0" err="1"/>
              <a:t>претензії</a:t>
            </a:r>
            <a:r>
              <a:rPr lang="ru-RU" i="1" dirty="0"/>
              <a:t> на головне </a:t>
            </a:r>
            <a:r>
              <a:rPr lang="ru-RU" i="1" dirty="0" err="1"/>
              <a:t>номенклатурне</a:t>
            </a:r>
            <a:r>
              <a:rPr lang="ru-RU" i="1" dirty="0"/>
              <a:t> </a:t>
            </a:r>
            <a:r>
              <a:rPr lang="ru-RU" i="1" dirty="0" err="1"/>
              <a:t>крісло</a:t>
            </a:r>
            <a:r>
              <a:rPr lang="ru-RU" i="1" dirty="0"/>
              <a:t> </a:t>
            </a:r>
            <a:r>
              <a:rPr lang="ru-RU" i="1" dirty="0" err="1"/>
              <a:t>республіки</a:t>
            </a:r>
            <a:r>
              <a:rPr lang="ru-RU" i="1" dirty="0"/>
              <a:t>. Тим </a:t>
            </a:r>
            <a:r>
              <a:rPr lang="ru-RU" i="1" dirty="0" err="1"/>
              <a:t>більше</a:t>
            </a:r>
            <a:r>
              <a:rPr lang="ru-RU" i="1" dirty="0"/>
              <a:t>, </a:t>
            </a:r>
            <a:r>
              <a:rPr lang="ru-RU" i="1" dirty="0" err="1"/>
              <a:t>що</a:t>
            </a:r>
            <a:r>
              <a:rPr lang="ru-RU" i="1" dirty="0"/>
              <a:t> формально — за </a:t>
            </a:r>
            <a:r>
              <a:rPr lang="ru-RU" i="1" dirty="0" err="1"/>
              <a:t>досвідом</a:t>
            </a:r>
            <a:r>
              <a:rPr lang="ru-RU" i="1" dirty="0"/>
              <a:t> </a:t>
            </a:r>
            <a:r>
              <a:rPr lang="ru-RU" i="1" dirty="0" err="1"/>
              <a:t>роботи</a:t>
            </a:r>
            <a:r>
              <a:rPr lang="ru-RU" i="1" dirty="0"/>
              <a:t> в ЦК КПУ та </a:t>
            </a:r>
            <a:r>
              <a:rPr lang="ru-RU" i="1" dirty="0" err="1"/>
              <a:t>Раді</a:t>
            </a:r>
            <a:r>
              <a:rPr lang="ru-RU" i="1" dirty="0"/>
              <a:t> </a:t>
            </a:r>
            <a:r>
              <a:rPr lang="ru-RU" i="1" dirty="0" err="1"/>
              <a:t>Міністрів</a:t>
            </a:r>
            <a:r>
              <a:rPr lang="ru-RU" i="1" dirty="0"/>
              <a:t> УРСР — </a:t>
            </a:r>
            <a:r>
              <a:rPr lang="ru-RU" i="1" dirty="0" err="1"/>
              <a:t>він</a:t>
            </a:r>
            <a:r>
              <a:rPr lang="ru-RU" i="1" dirty="0"/>
              <a:t> </a:t>
            </a:r>
            <a:r>
              <a:rPr lang="ru-RU" i="1" dirty="0" err="1"/>
              <a:t>мав</a:t>
            </a:r>
            <a:r>
              <a:rPr lang="ru-RU" i="1" dirty="0"/>
              <a:t> для </a:t>
            </a:r>
            <a:r>
              <a:rPr lang="ru-RU" i="1" dirty="0" err="1"/>
              <a:t>цього</a:t>
            </a:r>
            <a:r>
              <a:rPr lang="ru-RU" i="1" dirty="0"/>
              <a:t> </a:t>
            </a:r>
            <a:r>
              <a:rPr lang="ru-RU" i="1" dirty="0" err="1"/>
              <a:t>значно</a:t>
            </a:r>
            <a:r>
              <a:rPr lang="ru-RU" i="1" dirty="0"/>
              <a:t> </a:t>
            </a:r>
            <a:r>
              <a:rPr lang="ru-RU" i="1" dirty="0" err="1"/>
              <a:t>більше</a:t>
            </a:r>
            <a:r>
              <a:rPr lang="ru-RU" i="1" dirty="0"/>
              <a:t> </a:t>
            </a:r>
            <a:r>
              <a:rPr lang="ru-RU" i="1" dirty="0" err="1"/>
              <a:t>підстав</a:t>
            </a:r>
            <a:r>
              <a:rPr lang="ru-RU" i="1" dirty="0"/>
              <a:t>, </a:t>
            </a:r>
            <a:r>
              <a:rPr lang="ru-RU" i="1" dirty="0" err="1"/>
              <a:t>аніж</a:t>
            </a:r>
            <a:r>
              <a:rPr lang="ru-RU" i="1" dirty="0"/>
              <a:t> П. Шелест, </a:t>
            </a:r>
            <a:r>
              <a:rPr lang="ru-RU" i="1" dirty="0" err="1"/>
              <a:t>котрий</a:t>
            </a:r>
            <a:r>
              <a:rPr lang="ru-RU" i="1" dirty="0"/>
              <a:t> на той момент </a:t>
            </a:r>
            <a:r>
              <a:rPr lang="ru-RU" i="1" dirty="0" err="1"/>
              <a:t>менше</a:t>
            </a:r>
            <a:r>
              <a:rPr lang="ru-RU" i="1" dirty="0"/>
              <a:t> року </a:t>
            </a:r>
            <a:r>
              <a:rPr lang="ru-RU" i="1" dirty="0" err="1"/>
              <a:t>пропрацював</a:t>
            </a:r>
            <a:r>
              <a:rPr lang="ru-RU" i="1" dirty="0"/>
              <a:t> секретарем ЦК КПУ, а до того </a:t>
            </a:r>
            <a:r>
              <a:rPr lang="ru-RU" i="1" dirty="0" err="1"/>
              <a:t>очолював</a:t>
            </a:r>
            <a:r>
              <a:rPr lang="ru-RU" i="1" dirty="0"/>
              <a:t> </a:t>
            </a:r>
            <a:r>
              <a:rPr lang="ru-RU" i="1" dirty="0" err="1"/>
              <a:t>Київський</a:t>
            </a:r>
            <a:r>
              <a:rPr lang="ru-RU" i="1" dirty="0"/>
              <a:t> обком. </a:t>
            </a:r>
            <a:r>
              <a:rPr lang="ru-RU" i="1" dirty="0" err="1"/>
              <a:t>Проте</a:t>
            </a:r>
            <a:r>
              <a:rPr lang="ru-RU" i="1" dirty="0"/>
              <a:t> М. </a:t>
            </a:r>
            <a:r>
              <a:rPr lang="ru-RU" i="1" dirty="0" err="1"/>
              <a:t>Підгорному</a:t>
            </a:r>
            <a:r>
              <a:rPr lang="ru-RU" i="1" dirty="0"/>
              <a:t>, </a:t>
            </a:r>
            <a:r>
              <a:rPr lang="ru-RU" i="1" dirty="0" err="1"/>
              <a:t>котрий</a:t>
            </a:r>
            <a:r>
              <a:rPr lang="ru-RU" i="1" dirty="0"/>
              <a:t> </a:t>
            </a:r>
            <a:r>
              <a:rPr lang="ru-RU" i="1" dirty="0" err="1"/>
              <a:t>якраз</a:t>
            </a:r>
            <a:r>
              <a:rPr lang="ru-RU" i="1" dirty="0"/>
              <a:t> </a:t>
            </a:r>
            <a:r>
              <a:rPr lang="ru-RU" i="1" dirty="0" err="1"/>
              <a:t>перебував</a:t>
            </a:r>
            <a:r>
              <a:rPr lang="ru-RU" i="1" dirty="0"/>
              <a:t> у </a:t>
            </a:r>
            <a:r>
              <a:rPr lang="ru-RU" i="1" dirty="0" err="1"/>
              <a:t>фаворі</a:t>
            </a:r>
            <a:r>
              <a:rPr lang="ru-RU" i="1" dirty="0"/>
              <a:t> у М. </a:t>
            </a:r>
            <a:r>
              <a:rPr lang="ru-RU" i="1" dirty="0" err="1"/>
              <a:t>Хрущова</a:t>
            </a:r>
            <a:r>
              <a:rPr lang="ru-RU" i="1" dirty="0"/>
              <a:t>, ментально і за характером </a:t>
            </a:r>
            <a:r>
              <a:rPr lang="ru-RU" i="1" dirty="0" err="1"/>
              <a:t>був</a:t>
            </a:r>
            <a:r>
              <a:rPr lang="ru-RU" i="1" dirty="0"/>
              <a:t> </a:t>
            </a:r>
            <a:r>
              <a:rPr lang="ru-RU" i="1" dirty="0" err="1"/>
              <a:t>значно</a:t>
            </a:r>
            <a:r>
              <a:rPr lang="ru-RU" i="1" dirty="0"/>
              <a:t> </a:t>
            </a:r>
            <a:r>
              <a:rPr lang="ru-RU" i="1" dirty="0" err="1"/>
              <a:t>ближчим</a:t>
            </a:r>
            <a:r>
              <a:rPr lang="ru-RU" i="1" dirty="0"/>
              <a:t> П. Шелест» (</a:t>
            </a:r>
            <a:r>
              <a:rPr lang="ru-RU" i="1" dirty="0" err="1"/>
              <a:t>Якубець</a:t>
            </a:r>
            <a:r>
              <a:rPr lang="ru-RU" i="1" dirty="0"/>
              <a:t> 2016: 77).</a:t>
            </a:r>
          </a:p>
          <a:p>
            <a:pPr algn="ctr"/>
            <a:r>
              <a:rPr lang="ru-RU" i="1" dirty="0"/>
              <a:t> </a:t>
            </a:r>
          </a:p>
          <a:p>
            <a:endParaRPr lang="uk-UA" dirty="0"/>
          </a:p>
          <a:p>
            <a:endParaRPr lang="uk-UA" dirty="0"/>
          </a:p>
        </p:txBody>
      </p:sp>
    </p:spTree>
    <p:extLst>
      <p:ext uri="{BB962C8B-B14F-4D97-AF65-F5344CB8AC3E}">
        <p14:creationId xmlns:p14="http://schemas.microsoft.com/office/powerpoint/2010/main" val="15008092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Місце для зображення 5">
            <a:extLst>
              <a:ext uri="{FF2B5EF4-FFF2-40B4-BE49-F238E27FC236}">
                <a16:creationId xmlns:a16="http://schemas.microsoft.com/office/drawing/2014/main" xmlns="" id="{8D8A364C-F9B8-4F71-9A1C-290DFAD5EAB3}"/>
              </a:ext>
            </a:extLst>
          </p:cNvPr>
          <p:cNvPicPr>
            <a:picLocks noGrp="1" noChangeAspect="1"/>
          </p:cNvPicPr>
          <p:nvPr>
            <p:ph type="pic" idx="1"/>
          </p:nvPr>
        </p:nvPicPr>
        <p:blipFill>
          <a:blip r:embed="rId2"/>
          <a:srcRect t="4813" b="4813"/>
          <a:stretch>
            <a:fillRect/>
          </a:stretch>
        </p:blipFill>
        <p:spPr>
          <a:xfrm>
            <a:off x="8362950" y="1041400"/>
            <a:ext cx="3062288" cy="4775200"/>
          </a:xfrm>
          <a:prstGeom prst="rect">
            <a:avLst/>
          </a:prstGeom>
        </p:spPr>
      </p:pic>
      <p:sp>
        <p:nvSpPr>
          <p:cNvPr id="4" name="Місце для тексту 3">
            <a:extLst>
              <a:ext uri="{FF2B5EF4-FFF2-40B4-BE49-F238E27FC236}">
                <a16:creationId xmlns:a16="http://schemas.microsoft.com/office/drawing/2014/main" xmlns="" id="{C7B5CD42-78A3-418C-8FC0-3B3B466DF34E}"/>
              </a:ext>
            </a:extLst>
          </p:cNvPr>
          <p:cNvSpPr>
            <a:spLocks noGrp="1"/>
          </p:cNvSpPr>
          <p:nvPr>
            <p:ph type="body" sz="half" idx="2"/>
          </p:nvPr>
        </p:nvSpPr>
        <p:spPr>
          <a:xfrm>
            <a:off x="766482" y="903941"/>
            <a:ext cx="7595689" cy="5050118"/>
          </a:xfrm>
        </p:spPr>
        <p:txBody>
          <a:bodyPr>
            <a:normAutofit/>
          </a:bodyPr>
          <a:lstStyle/>
          <a:p>
            <a:r>
              <a:rPr lang="ru-RU" dirty="0" err="1"/>
              <a:t>Після</a:t>
            </a:r>
            <a:r>
              <a:rPr lang="ru-RU" dirty="0"/>
              <a:t> </a:t>
            </a:r>
            <a:r>
              <a:rPr lang="ru-RU" dirty="0" err="1"/>
              <a:t>відставки</a:t>
            </a:r>
            <a:r>
              <a:rPr lang="ru-RU" dirty="0"/>
              <a:t> М. </a:t>
            </a:r>
            <a:r>
              <a:rPr lang="ru-RU" dirty="0" err="1"/>
              <a:t>Хрущова</a:t>
            </a:r>
            <a:r>
              <a:rPr lang="ru-RU" dirty="0"/>
              <a:t> </a:t>
            </a:r>
            <a:r>
              <a:rPr lang="ru-RU" dirty="0" err="1"/>
              <a:t>влада</a:t>
            </a:r>
            <a:r>
              <a:rPr lang="ru-RU" dirty="0"/>
              <a:t> в СРСР </a:t>
            </a:r>
            <a:r>
              <a:rPr lang="ru-RU" dirty="0" err="1"/>
              <a:t>перейшла</a:t>
            </a:r>
            <a:r>
              <a:rPr lang="ru-RU" dirty="0"/>
              <a:t> до </a:t>
            </a:r>
            <a:r>
              <a:rPr lang="ru-RU" dirty="0" err="1"/>
              <a:t>тріумвірату</a:t>
            </a:r>
            <a:r>
              <a:rPr lang="ru-RU" dirty="0"/>
              <a:t> </a:t>
            </a:r>
            <a:r>
              <a:rPr lang="ru-RU" dirty="0" err="1"/>
              <a:t>Леонід</a:t>
            </a:r>
            <a:r>
              <a:rPr lang="ru-RU" dirty="0"/>
              <a:t> </a:t>
            </a:r>
            <a:r>
              <a:rPr lang="ru-RU" dirty="0" err="1"/>
              <a:t>Брежнєв</a:t>
            </a:r>
            <a:r>
              <a:rPr lang="ru-RU" dirty="0"/>
              <a:t> — Микола </a:t>
            </a:r>
            <a:r>
              <a:rPr lang="ru-RU" dirty="0" err="1"/>
              <a:t>Підгорний</a:t>
            </a:r>
            <a:r>
              <a:rPr lang="ru-RU" dirty="0"/>
              <a:t> — </a:t>
            </a:r>
            <a:r>
              <a:rPr lang="ru-RU" dirty="0" err="1"/>
              <a:t>Олексій</a:t>
            </a:r>
            <a:r>
              <a:rPr lang="ru-RU" dirty="0"/>
              <a:t> </a:t>
            </a:r>
            <a:r>
              <a:rPr lang="ru-RU" dirty="0" err="1"/>
              <a:t>Косигін</a:t>
            </a:r>
            <a:r>
              <a:rPr lang="ru-RU" dirty="0"/>
              <a:t>. </a:t>
            </a:r>
            <a:r>
              <a:rPr lang="uk-UA" dirty="0"/>
              <a:t>Поступово Л. Брежнєв концентрував владу у своїх руках і усував своїх соратників-конкурентів. Важливим етапом на цьому шляху стало взяття під контроль генсеком армії, КДБ і зовнішньої політики. Бувши людиною обережною й неконфліктною, він уникав відкритої боротьби, а діяв закулісними методами.</a:t>
            </a:r>
            <a:r>
              <a:rPr lang="ru-RU" dirty="0"/>
              <a:t> «</a:t>
            </a:r>
            <a:r>
              <a:rPr lang="ru-RU" dirty="0" err="1"/>
              <a:t>Оргвисновки</a:t>
            </a:r>
            <a:r>
              <a:rPr lang="ru-RU" dirty="0"/>
              <a:t>» в </a:t>
            </a:r>
            <a:r>
              <a:rPr lang="ru-RU" dirty="0" err="1"/>
              <a:t>Україні</a:t>
            </a:r>
            <a:r>
              <a:rPr lang="ru-RU" dirty="0"/>
              <a:t> </a:t>
            </a:r>
            <a:r>
              <a:rPr lang="ru-RU" dirty="0" err="1"/>
              <a:t>теж</a:t>
            </a:r>
            <a:r>
              <a:rPr lang="ru-RU" dirty="0"/>
              <a:t> не </a:t>
            </a:r>
            <a:r>
              <a:rPr lang="ru-RU" dirty="0" err="1"/>
              <a:t>забарилися</a:t>
            </a:r>
            <a:r>
              <a:rPr lang="ru-RU" dirty="0"/>
              <a:t>. Голову Ради </a:t>
            </a:r>
            <a:r>
              <a:rPr lang="ru-RU" dirty="0" err="1"/>
              <a:t>Міністрів</a:t>
            </a:r>
            <a:r>
              <a:rPr lang="ru-RU" dirty="0"/>
              <a:t> УРСР </a:t>
            </a:r>
            <a:r>
              <a:rPr lang="ru-RU" dirty="0" err="1"/>
              <a:t>Івана</a:t>
            </a:r>
            <a:r>
              <a:rPr lang="ru-RU" dirty="0"/>
              <a:t> </a:t>
            </a:r>
            <a:r>
              <a:rPr lang="ru-RU" dirty="0" err="1"/>
              <a:t>Казанця</a:t>
            </a:r>
            <a:r>
              <a:rPr lang="ru-RU" dirty="0"/>
              <a:t> «</a:t>
            </a:r>
            <a:r>
              <a:rPr lang="ru-RU" dirty="0" err="1"/>
              <a:t>висунули</a:t>
            </a:r>
            <a:r>
              <a:rPr lang="ru-RU" dirty="0"/>
              <a:t>» на посаду </a:t>
            </a:r>
            <a:r>
              <a:rPr lang="ru-RU" dirty="0" err="1"/>
              <a:t>міністра</a:t>
            </a:r>
            <a:r>
              <a:rPr lang="ru-RU" dirty="0"/>
              <a:t> </a:t>
            </a:r>
            <a:r>
              <a:rPr lang="ru-RU" dirty="0" err="1"/>
              <a:t>чорної</a:t>
            </a:r>
            <a:r>
              <a:rPr lang="ru-RU" dirty="0"/>
              <a:t> </a:t>
            </a:r>
            <a:r>
              <a:rPr lang="ru-RU" dirty="0" err="1"/>
              <a:t>металургії</a:t>
            </a:r>
            <a:r>
              <a:rPr lang="ru-RU" dirty="0"/>
              <a:t> СРСР. А на </a:t>
            </a:r>
            <a:r>
              <a:rPr lang="ru-RU" dirty="0" err="1"/>
              <a:t>його</a:t>
            </a:r>
            <a:r>
              <a:rPr lang="ru-RU" dirty="0"/>
              <a:t> </a:t>
            </a:r>
            <a:r>
              <a:rPr lang="ru-RU" dirty="0" err="1"/>
              <a:t>місце</a:t>
            </a:r>
            <a:r>
              <a:rPr lang="ru-RU" dirty="0"/>
              <a:t> Л. </a:t>
            </a:r>
            <a:r>
              <a:rPr lang="ru-RU" dirty="0" err="1"/>
              <a:t>Брежнєв</a:t>
            </a:r>
            <a:r>
              <a:rPr lang="ru-RU" dirty="0"/>
              <a:t> </a:t>
            </a:r>
            <a:r>
              <a:rPr lang="ru-RU" dirty="0" err="1"/>
              <a:t>пролобіював</a:t>
            </a:r>
            <a:r>
              <a:rPr lang="ru-RU" dirty="0"/>
              <a:t> В. </a:t>
            </a:r>
            <a:r>
              <a:rPr lang="ru-RU" dirty="0" err="1"/>
              <a:t>Щербицького</a:t>
            </a:r>
            <a:r>
              <a:rPr lang="ru-RU" dirty="0"/>
              <a:t>, </a:t>
            </a:r>
            <a:r>
              <a:rPr lang="ru-RU" dirty="0" err="1"/>
              <a:t>хоча</a:t>
            </a:r>
            <a:r>
              <a:rPr lang="ru-RU" dirty="0"/>
              <a:t> </a:t>
            </a:r>
            <a:r>
              <a:rPr lang="ru-RU" dirty="0" err="1"/>
              <a:t>Президія</a:t>
            </a:r>
            <a:r>
              <a:rPr lang="ru-RU" dirty="0"/>
              <a:t> ЦК КПУ </a:t>
            </a:r>
            <a:r>
              <a:rPr lang="ru-RU" dirty="0" err="1"/>
              <a:t>пропонувала</a:t>
            </a:r>
            <a:r>
              <a:rPr lang="ru-RU" dirty="0"/>
              <a:t> </a:t>
            </a:r>
            <a:r>
              <a:rPr lang="ru-RU" dirty="0" err="1"/>
              <a:t>іншу</a:t>
            </a:r>
            <a:r>
              <a:rPr lang="ru-RU" dirty="0"/>
              <a:t> кандидатуру. </a:t>
            </a:r>
            <a:r>
              <a:rPr lang="ru-RU" dirty="0" err="1"/>
              <a:t>Навіть</a:t>
            </a:r>
            <a:r>
              <a:rPr lang="ru-RU" dirty="0"/>
              <a:t> </a:t>
            </a:r>
            <a:r>
              <a:rPr lang="ru-RU" dirty="0" err="1"/>
              <a:t>підтримка</a:t>
            </a:r>
            <a:r>
              <a:rPr lang="ru-RU" dirty="0"/>
              <a:t> М. </a:t>
            </a:r>
            <a:r>
              <a:rPr lang="ru-RU" dirty="0" err="1"/>
              <a:t>Підгорного</a:t>
            </a:r>
            <a:r>
              <a:rPr lang="ru-RU" dirty="0"/>
              <a:t> не </a:t>
            </a:r>
            <a:r>
              <a:rPr lang="ru-RU" dirty="0" err="1"/>
              <a:t>допомогла</a:t>
            </a:r>
            <a:r>
              <a:rPr lang="ru-RU" dirty="0"/>
              <a:t>. </a:t>
            </a:r>
            <a:r>
              <a:rPr lang="ru-RU" dirty="0" err="1"/>
              <a:t>Останній</a:t>
            </a:r>
            <a:r>
              <a:rPr lang="ru-RU" dirty="0"/>
              <a:t> </a:t>
            </a:r>
            <a:r>
              <a:rPr lang="ru-RU" dirty="0" err="1"/>
              <a:t>лише</a:t>
            </a:r>
            <a:r>
              <a:rPr lang="ru-RU" dirty="0"/>
              <a:t> </a:t>
            </a:r>
            <a:r>
              <a:rPr lang="ru-RU" dirty="0" err="1"/>
              <a:t>попередив</a:t>
            </a:r>
            <a:r>
              <a:rPr lang="ru-RU" dirty="0"/>
              <a:t> </a:t>
            </a:r>
            <a:r>
              <a:rPr lang="ru-RU" dirty="0" err="1"/>
              <a:t>лідера</a:t>
            </a:r>
            <a:r>
              <a:rPr lang="ru-RU" dirty="0"/>
              <a:t> КПУ: «Петре, тебе </a:t>
            </a:r>
            <a:r>
              <a:rPr lang="ru-RU" dirty="0" err="1"/>
              <a:t>вмовили</a:t>
            </a:r>
            <a:r>
              <a:rPr lang="ru-RU" dirty="0"/>
              <a:t>, як слона. </a:t>
            </a:r>
            <a:r>
              <a:rPr lang="ru-RU" dirty="0" err="1"/>
              <a:t>Будеш</a:t>
            </a:r>
            <a:r>
              <a:rPr lang="ru-RU" dirty="0"/>
              <a:t> </a:t>
            </a:r>
            <a:r>
              <a:rPr lang="ru-RU" dirty="0" err="1"/>
              <a:t>мати</a:t>
            </a:r>
            <a:r>
              <a:rPr lang="ru-RU" dirty="0"/>
              <a:t> </a:t>
            </a:r>
            <a:r>
              <a:rPr lang="ru-RU" dirty="0" err="1"/>
              <a:t>великі</a:t>
            </a:r>
            <a:r>
              <a:rPr lang="ru-RU" dirty="0"/>
              <a:t> </a:t>
            </a:r>
            <a:r>
              <a:rPr lang="ru-RU" dirty="0" err="1"/>
              <a:t>неприємності</a:t>
            </a:r>
            <a:r>
              <a:rPr lang="ru-RU" dirty="0"/>
              <a:t>, сам </a:t>
            </a:r>
            <a:r>
              <a:rPr lang="ru-RU" dirty="0" err="1"/>
              <a:t>нарікай</a:t>
            </a:r>
            <a:r>
              <a:rPr lang="ru-RU" dirty="0"/>
              <a:t> на себе» (Петро Шелест… 2003: 220).</a:t>
            </a:r>
          </a:p>
          <a:p>
            <a:r>
              <a:rPr lang="ru-RU" dirty="0"/>
              <a:t>«Опала» </a:t>
            </a:r>
            <a:r>
              <a:rPr lang="ru-RU" dirty="0" err="1"/>
              <a:t>політично</a:t>
            </a:r>
            <a:r>
              <a:rPr lang="ru-RU" dirty="0"/>
              <a:t> </a:t>
            </a:r>
            <a:r>
              <a:rPr lang="ru-RU" dirty="0" err="1"/>
              <a:t>загартувала</a:t>
            </a:r>
            <a:r>
              <a:rPr lang="ru-RU" dirty="0"/>
              <a:t> В. </a:t>
            </a:r>
            <a:r>
              <a:rPr lang="ru-RU" dirty="0" err="1"/>
              <a:t>Щербицького</a:t>
            </a:r>
            <a:r>
              <a:rPr lang="ru-RU" dirty="0"/>
              <a:t>, </a:t>
            </a:r>
            <a:r>
              <a:rPr lang="ru-RU" dirty="0" err="1"/>
              <a:t>зробила</a:t>
            </a:r>
            <a:r>
              <a:rPr lang="ru-RU" dirty="0"/>
              <a:t> </a:t>
            </a:r>
            <a:r>
              <a:rPr lang="ru-RU" dirty="0" err="1"/>
              <a:t>його</a:t>
            </a:r>
            <a:r>
              <a:rPr lang="ru-RU" dirty="0"/>
              <a:t> </a:t>
            </a:r>
            <a:r>
              <a:rPr lang="ru-RU" dirty="0" err="1"/>
              <a:t>більш</a:t>
            </a:r>
            <a:r>
              <a:rPr lang="ru-RU" dirty="0"/>
              <a:t> </a:t>
            </a:r>
            <a:r>
              <a:rPr lang="ru-RU" dirty="0" err="1"/>
              <a:t>обережним</a:t>
            </a:r>
            <a:r>
              <a:rPr lang="ru-RU" dirty="0"/>
              <a:t> у словах та </a:t>
            </a:r>
            <a:r>
              <a:rPr lang="ru-RU" dirty="0" err="1"/>
              <a:t>вчинках</a:t>
            </a:r>
            <a:r>
              <a:rPr lang="ru-RU" dirty="0"/>
              <a:t>. За словами </a:t>
            </a:r>
            <a:r>
              <a:rPr lang="ru-RU" dirty="0" err="1"/>
              <a:t>історика</a:t>
            </a:r>
            <a:r>
              <a:rPr lang="ru-RU" dirty="0"/>
              <a:t>, </a:t>
            </a:r>
            <a:r>
              <a:rPr lang="ru-RU" dirty="0" err="1"/>
              <a:t>відтепер</a:t>
            </a:r>
            <a:r>
              <a:rPr lang="ru-RU" dirty="0"/>
              <a:t> </a:t>
            </a:r>
            <a:r>
              <a:rPr lang="ru-RU" dirty="0" err="1"/>
              <a:t>він</a:t>
            </a:r>
            <a:r>
              <a:rPr lang="ru-RU" dirty="0"/>
              <a:t> «не проявляв </a:t>
            </a:r>
            <a:r>
              <a:rPr lang="ru-RU" dirty="0" err="1"/>
              <a:t>жодних</a:t>
            </a:r>
            <a:r>
              <a:rPr lang="ru-RU" dirty="0"/>
              <a:t> </a:t>
            </a:r>
            <a:r>
              <a:rPr lang="ru-RU" dirty="0" err="1"/>
              <a:t>ініціатив</a:t>
            </a:r>
            <a:r>
              <a:rPr lang="ru-RU" dirty="0"/>
              <a:t>, </a:t>
            </a:r>
            <a:r>
              <a:rPr lang="ru-RU" dirty="0" err="1"/>
              <a:t>вважаючи</a:t>
            </a:r>
            <a:r>
              <a:rPr lang="ru-RU" dirty="0"/>
              <a:t> за </a:t>
            </a:r>
            <a:r>
              <a:rPr lang="ru-RU" dirty="0" err="1"/>
              <a:t>краще</a:t>
            </a:r>
            <a:r>
              <a:rPr lang="ru-RU" dirty="0"/>
              <a:t> бути </a:t>
            </a:r>
            <a:r>
              <a:rPr lang="ru-RU" dirty="0" err="1"/>
              <a:t>виконавцем</a:t>
            </a:r>
            <a:r>
              <a:rPr lang="ru-RU" dirty="0"/>
              <a:t>, </a:t>
            </a:r>
            <a:r>
              <a:rPr lang="ru-RU" dirty="0" err="1"/>
              <a:t>аніж</a:t>
            </a:r>
            <a:r>
              <a:rPr lang="ru-RU" dirty="0"/>
              <a:t> </a:t>
            </a:r>
            <a:r>
              <a:rPr lang="ru-RU" dirty="0" err="1"/>
              <a:t>лідером</a:t>
            </a:r>
            <a:r>
              <a:rPr lang="ru-RU" dirty="0"/>
              <a:t>. </a:t>
            </a:r>
            <a:r>
              <a:rPr lang="ru-RU" dirty="0" err="1"/>
              <a:t>Подібна</a:t>
            </a:r>
            <a:r>
              <a:rPr lang="ru-RU" dirty="0"/>
              <a:t> манера </a:t>
            </a:r>
            <a:r>
              <a:rPr lang="ru-RU" dirty="0" err="1"/>
              <a:t>політичної</a:t>
            </a:r>
            <a:r>
              <a:rPr lang="ru-RU" dirty="0"/>
              <a:t> </a:t>
            </a:r>
            <a:r>
              <a:rPr lang="ru-RU" dirty="0" err="1"/>
              <a:t>поведінки</a:t>
            </a:r>
            <a:r>
              <a:rPr lang="ru-RU" dirty="0"/>
              <a:t> стала для </a:t>
            </a:r>
            <a:r>
              <a:rPr lang="ru-RU" dirty="0" err="1"/>
              <a:t>нього</a:t>
            </a:r>
            <a:r>
              <a:rPr lang="ru-RU" dirty="0"/>
              <a:t> </a:t>
            </a:r>
            <a:r>
              <a:rPr lang="ru-RU" dirty="0" err="1"/>
              <a:t>виграшною</a:t>
            </a:r>
            <a:r>
              <a:rPr lang="ru-RU" dirty="0"/>
              <a:t> й принесла </a:t>
            </a:r>
            <a:r>
              <a:rPr lang="ru-RU" dirty="0" err="1"/>
              <a:t>цілком</a:t>
            </a:r>
            <a:r>
              <a:rPr lang="ru-RU" dirty="0"/>
              <a:t> </a:t>
            </a:r>
            <a:r>
              <a:rPr lang="ru-RU" dirty="0" err="1"/>
              <a:t>реальні</a:t>
            </a:r>
            <a:r>
              <a:rPr lang="ru-RU" dirty="0"/>
              <a:t> </a:t>
            </a:r>
            <a:r>
              <a:rPr lang="ru-RU" dirty="0" err="1"/>
              <a:t>результати</a:t>
            </a:r>
            <a:r>
              <a:rPr lang="ru-RU" dirty="0"/>
              <a:t>…» (</a:t>
            </a:r>
            <a:r>
              <a:rPr lang="ru-RU" dirty="0" err="1"/>
              <a:t>Якубець</a:t>
            </a:r>
            <a:r>
              <a:rPr lang="ru-RU" dirty="0"/>
              <a:t> 2016: 102).</a:t>
            </a:r>
          </a:p>
          <a:p>
            <a:endParaRPr lang="uk-UA" dirty="0"/>
          </a:p>
        </p:txBody>
      </p:sp>
    </p:spTree>
    <p:extLst>
      <p:ext uri="{BB962C8B-B14F-4D97-AF65-F5344CB8AC3E}">
        <p14:creationId xmlns:p14="http://schemas.microsoft.com/office/powerpoint/2010/main" val="1671468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a:extLst>
              <a:ext uri="{FF2B5EF4-FFF2-40B4-BE49-F238E27FC236}">
                <a16:creationId xmlns:a16="http://schemas.microsoft.com/office/drawing/2014/main" xmlns="" id="{E1925058-A2B4-4722-8221-9773507AE541}"/>
              </a:ext>
            </a:extLst>
          </p:cNvPr>
          <p:cNvSpPr/>
          <p:nvPr/>
        </p:nvSpPr>
        <p:spPr>
          <a:xfrm>
            <a:off x="1575547" y="939603"/>
            <a:ext cx="9040906" cy="5355312"/>
          </a:xfrm>
          <a:prstGeom prst="rect">
            <a:avLst/>
          </a:prstGeom>
        </p:spPr>
        <p:txBody>
          <a:bodyPr wrap="square">
            <a:spAutoFit/>
          </a:bodyPr>
          <a:lstStyle/>
          <a:p>
            <a:pPr algn="ctr"/>
            <a:r>
              <a:rPr lang="uk-UA" dirty="0"/>
              <a:t>Від 1965 року розпочалась підкилимна боротьба між П. Шелестом і В. Щербицьким за лідерство в республіці. По суті, 7 років їхнього співіснування на чолі ЦК КПУ та Ради Міністрів УРСР (1965–1972) були своєрідною </a:t>
            </a:r>
            <a:r>
              <a:rPr lang="uk-UA" dirty="0" err="1"/>
              <a:t>тандемократією</a:t>
            </a:r>
            <a:r>
              <a:rPr lang="uk-UA" dirty="0"/>
              <a:t>: традиційне для СРСР всевладдя першого секретаря урівноважувалось відносною автономністю Ради Міністрів, голова якої мав безпосередній вихід на Л. Брежнєва. Їхній вимушений тандем був співіснуванням політичних конкурентів, які ставилися один до одного з підозрою та ревнощами. </a:t>
            </a:r>
          </a:p>
          <a:p>
            <a:pPr algn="ctr"/>
            <a:r>
              <a:rPr lang="uk-UA" dirty="0"/>
              <a:t>Однак, попри всі відмінності між двома лідерами, ніяких свідчень про їх ідейні суперечки немає. Обидва вони були вірними комуністичній ідеї, володіли гострим розумом і політичним чуттям, відстоювали інтереси республіки в союзних органах, не забуваючи притому, що економіка України є складовою частиною єдиного народногосподарського комплексу.</a:t>
            </a:r>
          </a:p>
          <a:p>
            <a:pPr algn="ctr"/>
            <a:r>
              <a:rPr lang="uk-UA" dirty="0"/>
              <a:t>За підтримки Л. Брежнєва політичний та публічний статус В. Щербицького поступово зростав. У грудні 1965 року його знову обирають кандидатом в члени Президії (з 1966 року — Політбюро) ЦК КПРС. Він входить до складу президій партійних з’їздів, головує на окремих засіданнях, виступає. Авторитет голови Ради Міністрів УРСР в республіці зростав, а вплив П. Шелеста зменшувався. І це було відбиттям розстановки сил у Кремлі, де зростав вплив Л. Брежнєва і скорочувався — М. </a:t>
            </a:r>
            <a:r>
              <a:rPr lang="uk-UA" dirty="0" err="1"/>
              <a:t>Підгорного</a:t>
            </a:r>
            <a:endParaRPr lang="uk-UA" dirty="0"/>
          </a:p>
          <a:p>
            <a:endParaRPr lang="uk-UA" dirty="0"/>
          </a:p>
        </p:txBody>
      </p:sp>
    </p:spTree>
    <p:extLst>
      <p:ext uri="{BB962C8B-B14F-4D97-AF65-F5344CB8AC3E}">
        <p14:creationId xmlns:p14="http://schemas.microsoft.com/office/powerpoint/2010/main" val="17216919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Природа">
  <a:themeElements>
    <a:clrScheme name="Природа">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Природа">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Природа">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131</TotalTime>
  <Words>1239</Words>
  <Application>Microsoft Office PowerPoint</Application>
  <PresentationFormat>Произвольный</PresentationFormat>
  <Paragraphs>56</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Природа</vt:lpstr>
      <vt:lpstr>Володимир Щербицький</vt:lpstr>
      <vt:lpstr>Презентация PowerPoint</vt:lpstr>
      <vt:lpstr>Життєпис</vt:lpstr>
      <vt:lpstr>Презентация PowerPoint</vt:lpstr>
      <vt:lpstr>Тандемократія конкурентів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 хвилях перебудови</vt:lpstr>
      <vt:lpstr>Презентация PowerPoint</vt:lpstr>
      <vt:lpstr>Презентация PowerPoint</vt:lpstr>
      <vt:lpstr>Презентация PowerPoint</vt:lpstr>
      <vt:lpstr>Презентация PowerPoint</vt:lpstr>
      <vt:lpstr>Література</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Володимир Щербицький</dc:title>
  <dc:creator>Intera</dc:creator>
  <cp:lastModifiedBy>Yevgeniy</cp:lastModifiedBy>
  <cp:revision>13</cp:revision>
  <dcterms:created xsi:type="dcterms:W3CDTF">2020-04-25T17:51:01Z</dcterms:created>
  <dcterms:modified xsi:type="dcterms:W3CDTF">2020-05-17T10:22:46Z</dcterms:modified>
</cp:coreProperties>
</file>