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Хандога</a:t>
            </a:r>
            <a:r>
              <a:rPr lang="uk-UA" dirty="0" smtClean="0"/>
              <a:t> Павло Порфирович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57482" y="4572008"/>
            <a:ext cx="6186518" cy="175260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Підготував студент 4 курсу</a:t>
            </a:r>
          </a:p>
          <a:p>
            <a:r>
              <a:rPr lang="uk-UA" sz="2000" dirty="0" smtClean="0"/>
              <a:t>Групи </a:t>
            </a:r>
            <a:r>
              <a:rPr lang="uk-UA" sz="2000" dirty="0" err="1" smtClean="0"/>
              <a:t>СОІ</a:t>
            </a:r>
            <a:r>
              <a:rPr lang="uk-UA" sz="2000" dirty="0" smtClean="0"/>
              <a:t>-41</a:t>
            </a:r>
          </a:p>
          <a:p>
            <a:r>
              <a:rPr lang="uk-UA" sz="2000" dirty="0" smtClean="0"/>
              <a:t>Козлов Владислав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У 1946 році демобілізований. Жив в селі Великі Бубни, потім в селі </a:t>
            </a:r>
            <a:r>
              <a:rPr lang="uk-UA" dirty="0" err="1" smtClean="0"/>
              <a:t>Матлахове</a:t>
            </a:r>
            <a:r>
              <a:rPr lang="uk-UA" dirty="0" smtClean="0"/>
              <a:t> Роменського району Сумської області. Працював в радгоспі. Трагічно загинув 20 березня 1955 року</a:t>
            </a:r>
            <a:endParaRPr lang="ru-RU" dirty="0"/>
          </a:p>
        </p:txBody>
      </p:sp>
      <p:pic>
        <p:nvPicPr>
          <p:cNvPr id="5" name="Содержимое 4" descr="571b2c50fdaa873873d2c019d8201fcaca2600c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714488"/>
            <a:ext cx="4214842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Нагороди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Медаль «За бойові заслуги»  </a:t>
            </a:r>
            <a:r>
              <a:rPr lang="uk-UA" dirty="0" smtClean="0"/>
              <a:t>отримана в ході Новоросійсько-Таманської військової операції за зразково проведені розвідувально-диверсійні дії.</a:t>
            </a:r>
            <a:endParaRPr lang="ru-RU" dirty="0"/>
          </a:p>
        </p:txBody>
      </p:sp>
      <p:pic>
        <p:nvPicPr>
          <p:cNvPr id="5" name="Содержимое 4" descr="150px-Medal_for_Merit_in_Comba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500174"/>
            <a:ext cx="3000396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Орден Червоної зірки(1944) отримав в ході бойових дій на Керченському півострові за зразкові розвідувально-диверсійні дії.</a:t>
            </a:r>
            <a:endParaRPr lang="ru-RU" dirty="0"/>
          </a:p>
        </p:txBody>
      </p:sp>
      <p:pic>
        <p:nvPicPr>
          <p:cNvPr id="5" name="Содержимое 4" descr="Order_of_the_Red_Sta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500174"/>
            <a:ext cx="3553655" cy="35536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Орден Червоного Прапору отримав за зразкові розвідувально-диверсійні дії в ході визволення Криму і Севастополя.</a:t>
            </a:r>
            <a:endParaRPr lang="ru-RU" dirty="0"/>
          </a:p>
        </p:txBody>
      </p:sp>
      <p:pic>
        <p:nvPicPr>
          <p:cNvPr id="5" name="Содержимое 4" descr="Order_of_the_Red_Banner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1357298"/>
            <a:ext cx="3429023" cy="39298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Орден Вітчизняної війни І ступеня нагороджений за розвідувально-диверсійну діяльність на території Словаччини.</a:t>
            </a:r>
            <a:endParaRPr lang="ru-RU" dirty="0"/>
          </a:p>
        </p:txBody>
      </p:sp>
      <p:pic>
        <p:nvPicPr>
          <p:cNvPr id="5" name="Содержимое 4" descr="index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643051"/>
            <a:ext cx="3143271" cy="32916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Варто зазначити, що </a:t>
            </a:r>
            <a:r>
              <a:rPr lang="uk-UA" dirty="0" err="1" smtClean="0"/>
              <a:t>Хандога</a:t>
            </a:r>
            <a:r>
              <a:rPr lang="uk-UA" dirty="0" smtClean="0"/>
              <a:t> П.П є одним із 34 </a:t>
            </a:r>
            <a:r>
              <a:rPr lang="uk-UA" dirty="0" err="1" smtClean="0"/>
              <a:t>уроженців</a:t>
            </a:r>
            <a:r>
              <a:rPr lang="uk-UA" dirty="0" smtClean="0"/>
              <a:t> Сумської області, що є повними </a:t>
            </a:r>
            <a:r>
              <a:rPr lang="uk-UA" dirty="0" err="1" smtClean="0"/>
              <a:t>кавалероми</a:t>
            </a:r>
            <a:r>
              <a:rPr lang="uk-UA" dirty="0" smtClean="0"/>
              <a:t> Орденів Слави.</a:t>
            </a:r>
            <a:endParaRPr lang="ru-RU" dirty="0"/>
          </a:p>
        </p:txBody>
      </p:sp>
      <p:pic>
        <p:nvPicPr>
          <p:cNvPr id="5" name="Содержимое 4" descr="147px-OrderOfGlory1stClass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57818" y="1500174"/>
            <a:ext cx="2428892" cy="37869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Біографія</a:t>
            </a:r>
          </a:p>
          <a:p>
            <a:r>
              <a:rPr lang="uk-UA" dirty="0" smtClean="0"/>
              <a:t>2. Військові подвиги</a:t>
            </a:r>
          </a:p>
          <a:p>
            <a:r>
              <a:rPr lang="uk-UA" dirty="0" smtClean="0"/>
              <a:t>3. Нагороди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 anchor="b">
            <a:normAutofit fontScale="85000" lnSpcReduction="10000"/>
          </a:bodyPr>
          <a:lstStyle/>
          <a:p>
            <a:pPr>
              <a:buNone/>
            </a:pPr>
            <a:r>
              <a:rPr lang="uk-UA" sz="1800" dirty="0" smtClean="0"/>
              <a:t>На жаль залишилось мало відомостей</a:t>
            </a:r>
          </a:p>
          <a:p>
            <a:pPr>
              <a:buNone/>
            </a:pPr>
            <a:r>
              <a:rPr lang="uk-UA" sz="1800" dirty="0" smtClean="0"/>
              <a:t>про дитинство і юність Павла</a:t>
            </a:r>
          </a:p>
          <a:p>
            <a:pPr>
              <a:buNone/>
            </a:pPr>
            <a:r>
              <a:rPr lang="uk-UA" sz="1800" dirty="0" smtClean="0"/>
              <a:t>Порфировича, більшість біографічних</a:t>
            </a:r>
          </a:p>
          <a:p>
            <a:pPr>
              <a:buNone/>
            </a:pPr>
            <a:r>
              <a:rPr lang="uk-UA" sz="1800" dirty="0" smtClean="0"/>
              <a:t>матеріалів належать до його військової</a:t>
            </a:r>
          </a:p>
          <a:p>
            <a:pPr>
              <a:buNone/>
            </a:pPr>
            <a:r>
              <a:rPr lang="uk-UA" sz="1800" dirty="0" smtClean="0"/>
              <a:t>діяльності. Але все ж деякі дані є.</a:t>
            </a:r>
          </a:p>
          <a:p>
            <a:pPr>
              <a:buNone/>
            </a:pPr>
            <a:r>
              <a:rPr lang="ru-RU" sz="1800" dirty="0" err="1" smtClean="0"/>
              <a:t>Хандога</a:t>
            </a:r>
            <a:r>
              <a:rPr lang="ru-RU" sz="1800" dirty="0" smtClean="0"/>
              <a:t> </a:t>
            </a:r>
            <a:r>
              <a:rPr lang="ru-RU" sz="1800" dirty="0" err="1" smtClean="0"/>
              <a:t>Павло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Порфирович</a:t>
            </a:r>
            <a:r>
              <a:rPr lang="ru-RU" sz="1800" dirty="0" smtClean="0"/>
              <a:t> </a:t>
            </a:r>
            <a:r>
              <a:rPr lang="ru-RU" sz="1800" dirty="0" err="1" smtClean="0"/>
              <a:t>народився</a:t>
            </a:r>
            <a:r>
              <a:rPr lang="ru-RU" sz="1800" dirty="0" smtClean="0"/>
              <a:t> </a:t>
            </a:r>
            <a:r>
              <a:rPr lang="ru-RU" sz="1800" dirty="0" smtClean="0"/>
              <a:t>у</a:t>
            </a:r>
          </a:p>
          <a:p>
            <a:pPr>
              <a:buNone/>
            </a:pPr>
            <a:r>
              <a:rPr lang="ru-RU" sz="1800" dirty="0" err="1" smtClean="0"/>
              <a:t>селянській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родині</a:t>
            </a:r>
            <a:r>
              <a:rPr lang="ru-RU" sz="1800" dirty="0" smtClean="0"/>
              <a:t> 31 </a:t>
            </a:r>
            <a:r>
              <a:rPr lang="ru-RU" sz="1800" dirty="0" err="1" smtClean="0"/>
              <a:t>травня</a:t>
            </a:r>
            <a:r>
              <a:rPr lang="ru-RU" sz="1800" dirty="0" smtClean="0"/>
              <a:t> 1925 року </a:t>
            </a:r>
            <a:r>
              <a:rPr lang="ru-RU" sz="1800" dirty="0" smtClean="0"/>
              <a:t>на</a:t>
            </a:r>
          </a:p>
          <a:p>
            <a:pPr>
              <a:buNone/>
            </a:pPr>
            <a:r>
              <a:rPr lang="ru-RU" sz="1800" dirty="0" err="1" smtClean="0"/>
              <a:t>хуторі</a:t>
            </a:r>
            <a:r>
              <a:rPr lang="ru-RU" sz="1800" dirty="0" smtClean="0"/>
              <a:t> </a:t>
            </a:r>
            <a:r>
              <a:rPr lang="ru-RU" sz="1800" dirty="0" err="1" smtClean="0"/>
              <a:t>Олава</a:t>
            </a:r>
            <a:r>
              <a:rPr lang="ru-RU" sz="1800" dirty="0" smtClean="0"/>
              <a:t> (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нині</a:t>
            </a:r>
            <a:r>
              <a:rPr lang="ru-RU" sz="1800" dirty="0" smtClean="0"/>
              <a:t> не </a:t>
            </a:r>
            <a:r>
              <a:rPr lang="ru-RU" sz="1800" dirty="0" err="1" smtClean="0"/>
              <a:t>існує</a:t>
            </a:r>
            <a:r>
              <a:rPr lang="ru-RU" sz="1800" dirty="0" smtClean="0"/>
              <a:t>, за </a:t>
            </a:r>
            <a:r>
              <a:rPr lang="ru-RU" sz="1800" dirty="0" err="1" smtClean="0"/>
              <a:t>іншими</a:t>
            </a:r>
            <a:endParaRPr lang="ru-RU" sz="1800" dirty="0" smtClean="0"/>
          </a:p>
          <a:p>
            <a:pPr>
              <a:buNone/>
            </a:pPr>
            <a:r>
              <a:rPr lang="ru-RU" sz="1800" dirty="0" err="1" smtClean="0"/>
              <a:t>даними</a:t>
            </a:r>
            <a:r>
              <a:rPr lang="ru-RU" sz="1800" dirty="0" smtClean="0"/>
              <a:t> </a:t>
            </a:r>
            <a:r>
              <a:rPr lang="ru-RU" sz="1800" dirty="0" smtClean="0"/>
              <a:t>– в с. </a:t>
            </a:r>
            <a:r>
              <a:rPr lang="ru-RU" sz="1800" dirty="0" err="1" smtClean="0"/>
              <a:t>Матлахове</a:t>
            </a:r>
            <a:r>
              <a:rPr lang="ru-RU" sz="1800" dirty="0" smtClean="0"/>
              <a:t>), </a:t>
            </a:r>
            <a:r>
              <a:rPr lang="ru-RU" sz="1800" dirty="0" err="1" smtClean="0"/>
              <a:t>тепер</a:t>
            </a:r>
            <a:r>
              <a:rPr lang="ru-RU" sz="1800" dirty="0" smtClean="0"/>
              <a:t> </a:t>
            </a:r>
            <a:r>
              <a:rPr lang="ru-RU" sz="1800" dirty="0" err="1" smtClean="0"/>
              <a:t>Роменського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району </a:t>
            </a:r>
            <a:r>
              <a:rPr lang="ru-RU" sz="1800" dirty="0" err="1" smtClean="0"/>
              <a:t>Сумської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. </a:t>
            </a:r>
            <a:r>
              <a:rPr lang="ru-RU" sz="1800" dirty="0" err="1" smtClean="0"/>
              <a:t>Закінчив</a:t>
            </a:r>
            <a:r>
              <a:rPr lang="ru-RU" sz="1800" dirty="0" smtClean="0"/>
              <a:t> 7 </a:t>
            </a:r>
            <a:r>
              <a:rPr lang="ru-RU" sz="1800" dirty="0" err="1" smtClean="0"/>
              <a:t>класів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Жив </a:t>
            </a:r>
            <a:r>
              <a:rPr lang="ru-RU" sz="1800" dirty="0" smtClean="0"/>
              <a:t>в </a:t>
            </a:r>
            <a:r>
              <a:rPr lang="ru-RU" sz="1800" dirty="0" err="1" smtClean="0"/>
              <a:t>селі</a:t>
            </a:r>
            <a:r>
              <a:rPr lang="ru-RU" sz="1800" dirty="0" smtClean="0"/>
              <a:t> Ачхой-Мартан </a:t>
            </a:r>
            <a:r>
              <a:rPr lang="ru-RU" sz="1800" dirty="0" err="1" smtClean="0"/>
              <a:t>Чечено-Інгушської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АРСР</a:t>
            </a:r>
            <a:r>
              <a:rPr lang="ru-RU" sz="1800" dirty="0" smtClean="0"/>
              <a:t>. У </a:t>
            </a:r>
            <a:r>
              <a:rPr lang="ru-RU" sz="1800" dirty="0" err="1" smtClean="0"/>
              <a:t>Червоній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Армії</a:t>
            </a:r>
            <a:r>
              <a:rPr lang="ru-RU" sz="1800" dirty="0" smtClean="0"/>
              <a:t> –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серпня</a:t>
            </a:r>
            <a:r>
              <a:rPr lang="ru-RU" sz="1800" dirty="0" smtClean="0"/>
              <a:t> 1942 </a:t>
            </a:r>
            <a:r>
              <a:rPr lang="ru-RU" sz="1800" dirty="0" smtClean="0"/>
              <a:t>року.</a:t>
            </a:r>
          </a:p>
          <a:p>
            <a:pPr>
              <a:buNone/>
            </a:pPr>
            <a:r>
              <a:rPr lang="ru-RU" sz="1800" dirty="0" err="1" smtClean="0"/>
              <a:t>Хандога</a:t>
            </a:r>
            <a:r>
              <a:rPr lang="ru-RU" sz="1800" dirty="0" smtClean="0"/>
              <a:t> </a:t>
            </a:r>
            <a:r>
              <a:rPr lang="ru-RU" sz="1800" dirty="0" err="1" smtClean="0"/>
              <a:t>Павло</a:t>
            </a:r>
            <a:r>
              <a:rPr lang="ru-RU" sz="1800" dirty="0" smtClean="0"/>
              <a:t>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учасником</a:t>
            </a:r>
            <a:r>
              <a:rPr lang="ru-RU" sz="1800" dirty="0" smtClean="0"/>
              <a:t> </a:t>
            </a:r>
            <a:r>
              <a:rPr lang="ru-RU" sz="1800" dirty="0" smtClean="0"/>
              <a:t>параду</a:t>
            </a:r>
          </a:p>
          <a:p>
            <a:pPr>
              <a:buNone/>
            </a:pPr>
            <a:r>
              <a:rPr lang="ru-RU" sz="1800" dirty="0" smtClean="0"/>
              <a:t>Перемоги </a:t>
            </a:r>
            <a:r>
              <a:rPr lang="ru-RU" sz="1800" dirty="0" smtClean="0"/>
              <a:t>на </a:t>
            </a:r>
            <a:r>
              <a:rPr lang="ru-RU" sz="1800" dirty="0" err="1" smtClean="0"/>
              <a:t>Червоній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площі</a:t>
            </a:r>
            <a:r>
              <a:rPr lang="ru-RU" sz="1800" dirty="0" smtClean="0"/>
              <a:t> в </a:t>
            </a:r>
            <a:r>
              <a:rPr lang="ru-RU" sz="1800" dirty="0" err="1" smtClean="0"/>
              <a:t>червні</a:t>
            </a:r>
            <a:r>
              <a:rPr lang="ru-RU" sz="1800" dirty="0" smtClean="0"/>
              <a:t> </a:t>
            </a:r>
            <a:r>
              <a:rPr lang="ru-RU" sz="1800" dirty="0" smtClean="0"/>
              <a:t>1945</a:t>
            </a:r>
          </a:p>
          <a:p>
            <a:pPr>
              <a:buNone/>
            </a:pPr>
            <a:r>
              <a:rPr lang="ru-RU" sz="1800" dirty="0" smtClean="0"/>
              <a:t>року</a:t>
            </a:r>
            <a:r>
              <a:rPr lang="ru-RU" sz="1800" dirty="0" smtClean="0"/>
              <a:t>. У </a:t>
            </a:r>
            <a:r>
              <a:rPr lang="ru-RU" sz="1800" dirty="0" err="1" smtClean="0"/>
              <a:t>березні</a:t>
            </a:r>
            <a:r>
              <a:rPr lang="ru-RU" sz="1800" dirty="0" smtClean="0"/>
              <a:t> 1946 року </a:t>
            </a:r>
            <a:r>
              <a:rPr lang="ru-RU" sz="1800" dirty="0" err="1" smtClean="0"/>
              <a:t>був</a:t>
            </a:r>
            <a:endParaRPr lang="ru-RU" sz="1800" dirty="0" smtClean="0"/>
          </a:p>
          <a:p>
            <a:pPr>
              <a:buNone/>
            </a:pPr>
            <a:r>
              <a:rPr lang="ru-RU" sz="1800" dirty="0" err="1" smtClean="0"/>
              <a:t>демобілізований</a:t>
            </a:r>
            <a:r>
              <a:rPr lang="ru-RU" sz="1800" dirty="0" smtClean="0"/>
              <a:t>. Жив у </a:t>
            </a:r>
            <a:r>
              <a:rPr lang="ru-RU" sz="1800" dirty="0" err="1" smtClean="0"/>
              <a:t>селі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Великі</a:t>
            </a:r>
            <a:r>
              <a:rPr lang="ru-RU" sz="1800" dirty="0" smtClean="0"/>
              <a:t> </a:t>
            </a:r>
            <a:r>
              <a:rPr lang="ru-RU" sz="1800" dirty="0" smtClean="0"/>
              <a:t>Бубни,</a:t>
            </a:r>
          </a:p>
          <a:p>
            <a:pPr>
              <a:buNone/>
            </a:pPr>
            <a:r>
              <a:rPr lang="ru-RU" sz="1800" dirty="0" err="1" smtClean="0"/>
              <a:t>потім</a:t>
            </a:r>
            <a:r>
              <a:rPr lang="ru-RU" sz="1800" dirty="0" smtClean="0"/>
              <a:t> </a:t>
            </a:r>
            <a:r>
              <a:rPr lang="ru-RU" sz="1800" dirty="0" smtClean="0"/>
              <a:t>у </a:t>
            </a:r>
            <a:r>
              <a:rPr lang="ru-RU" sz="1800" dirty="0" err="1" smtClean="0"/>
              <a:t>селі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Матлахове</a:t>
            </a:r>
            <a:r>
              <a:rPr lang="ru-RU" sz="1800" dirty="0" smtClean="0"/>
              <a:t> </a:t>
            </a:r>
            <a:r>
              <a:rPr lang="ru-RU" sz="1800" dirty="0" err="1" smtClean="0"/>
              <a:t>Роменського</a:t>
            </a:r>
            <a:r>
              <a:rPr lang="ru-RU" sz="1800" dirty="0" smtClean="0"/>
              <a:t> </a:t>
            </a:r>
            <a:r>
              <a:rPr lang="ru-RU" sz="1800" dirty="0" smtClean="0"/>
              <a:t>району</a:t>
            </a:r>
          </a:p>
          <a:p>
            <a:pPr>
              <a:buNone/>
            </a:pPr>
            <a:r>
              <a:rPr lang="ru-RU" sz="1800" dirty="0" err="1" smtClean="0"/>
              <a:t>Сумської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. </a:t>
            </a:r>
            <a:r>
              <a:rPr lang="ru-RU" sz="1800" dirty="0" err="1" smtClean="0"/>
              <a:t>Працював</a:t>
            </a:r>
            <a:r>
              <a:rPr lang="ru-RU" sz="1800" dirty="0" smtClean="0"/>
              <a:t> у </a:t>
            </a:r>
            <a:r>
              <a:rPr lang="ru-RU" sz="1800" dirty="0" err="1" smtClean="0"/>
              <a:t>радгоспі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err="1" smtClean="0"/>
              <a:t>Трагічно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загинув</a:t>
            </a:r>
            <a:r>
              <a:rPr lang="ru-RU" sz="1800" dirty="0" smtClean="0"/>
              <a:t> 20 </a:t>
            </a:r>
            <a:r>
              <a:rPr lang="ru-RU" sz="1800" dirty="0" err="1" smtClean="0"/>
              <a:t>березня</a:t>
            </a:r>
            <a:r>
              <a:rPr lang="ru-RU" sz="1800" dirty="0" smtClean="0"/>
              <a:t> 1955 року. </a:t>
            </a:r>
            <a:endParaRPr lang="ru-RU" sz="1800" dirty="0"/>
          </a:p>
        </p:txBody>
      </p:sp>
      <p:pic>
        <p:nvPicPr>
          <p:cNvPr id="7" name="Содержимое 6" descr="index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1643050"/>
            <a:ext cx="3571900" cy="431706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Військові подвиги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діючій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вересня</a:t>
            </a:r>
            <a:r>
              <a:rPr lang="ru-RU" dirty="0" smtClean="0"/>
              <a:t> 1942 року. </a:t>
            </a:r>
            <a:r>
              <a:rPr lang="ru-RU" dirty="0" err="1" smtClean="0"/>
              <a:t>Воював</a:t>
            </a:r>
            <a:r>
              <a:rPr lang="ru-RU" dirty="0" smtClean="0"/>
              <a:t> на </a:t>
            </a:r>
            <a:r>
              <a:rPr lang="ru-RU" dirty="0" err="1" smtClean="0"/>
              <a:t>Північно-Кавказькому</a:t>
            </a:r>
            <a:r>
              <a:rPr lang="ru-RU" dirty="0" smtClean="0"/>
              <a:t> </a:t>
            </a:r>
            <a:r>
              <a:rPr lang="ru-RU" dirty="0" err="1" smtClean="0"/>
              <a:t>фронті</a:t>
            </a:r>
            <a:r>
              <a:rPr lang="ru-RU" dirty="0" smtClean="0"/>
              <a:t>, в </a:t>
            </a:r>
            <a:r>
              <a:rPr lang="ru-RU" dirty="0" err="1" smtClean="0"/>
              <a:t>Окремій</a:t>
            </a:r>
            <a:r>
              <a:rPr lang="ru-RU" dirty="0" smtClean="0"/>
              <a:t> </a:t>
            </a:r>
            <a:r>
              <a:rPr lang="ru-RU" dirty="0" err="1" smtClean="0"/>
              <a:t>Приморської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, на 4-му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фронті</a:t>
            </a:r>
            <a:r>
              <a:rPr lang="ru-RU" dirty="0" smtClean="0"/>
              <a:t> на посадах </a:t>
            </a:r>
            <a:r>
              <a:rPr lang="ru-RU" dirty="0" err="1" smtClean="0"/>
              <a:t>розвідника</a:t>
            </a:r>
            <a:r>
              <a:rPr lang="ru-RU" dirty="0" smtClean="0"/>
              <a:t>, командира </a:t>
            </a:r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помічника</a:t>
            </a:r>
            <a:r>
              <a:rPr lang="ru-RU" dirty="0" smtClean="0"/>
              <a:t> </a:t>
            </a:r>
            <a:r>
              <a:rPr lang="ru-RU" dirty="0" err="1" smtClean="0"/>
              <a:t>командира</a:t>
            </a:r>
            <a:r>
              <a:rPr lang="ru-RU" dirty="0" smtClean="0"/>
              <a:t> взводу </a:t>
            </a:r>
            <a:r>
              <a:rPr lang="ru-RU" dirty="0" err="1" smtClean="0"/>
              <a:t>розвідки</a:t>
            </a:r>
            <a:r>
              <a:rPr lang="ru-RU" dirty="0" smtClean="0"/>
              <a:t> в 83-й (</a:t>
            </a:r>
            <a:r>
              <a:rPr lang="ru-RU" dirty="0" err="1" smtClean="0"/>
              <a:t>з</a:t>
            </a:r>
            <a:r>
              <a:rPr lang="ru-RU" dirty="0" smtClean="0"/>
              <a:t> 9 </a:t>
            </a:r>
            <a:r>
              <a:rPr lang="ru-RU" dirty="0" err="1" smtClean="0"/>
              <a:t>жовтня</a:t>
            </a:r>
            <a:r>
              <a:rPr lang="ru-RU" dirty="0" smtClean="0"/>
              <a:t> 1943 року – 128-ї </a:t>
            </a:r>
            <a:r>
              <a:rPr lang="ru-RU" dirty="0" err="1" smtClean="0"/>
              <a:t>гвардійської</a:t>
            </a:r>
            <a:r>
              <a:rPr lang="ru-RU" dirty="0" smtClean="0"/>
              <a:t>) </a:t>
            </a:r>
            <a:r>
              <a:rPr lang="ru-RU" dirty="0" err="1" smtClean="0"/>
              <a:t>Туркестанській</a:t>
            </a:r>
            <a:r>
              <a:rPr lang="ru-RU" dirty="0" smtClean="0"/>
              <a:t> </a:t>
            </a:r>
            <a:r>
              <a:rPr lang="ru-RU" dirty="0" err="1" smtClean="0"/>
              <a:t>гірсько-стрілецькій</a:t>
            </a:r>
            <a:r>
              <a:rPr lang="ru-RU" dirty="0" smtClean="0"/>
              <a:t> </a:t>
            </a:r>
            <a:r>
              <a:rPr lang="ru-RU" dirty="0" err="1" smtClean="0"/>
              <a:t>дивізії</a:t>
            </a:r>
            <a:r>
              <a:rPr lang="ru-RU" dirty="0" smtClean="0"/>
              <a:t>. </a:t>
            </a:r>
            <a:r>
              <a:rPr lang="ru-RU" dirty="0" err="1" smtClean="0"/>
              <a:t>Влітку</a:t>
            </a:r>
            <a:r>
              <a:rPr lang="ru-RU" dirty="0" smtClean="0"/>
              <a:t> 1943 року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оборонних</a:t>
            </a:r>
            <a:r>
              <a:rPr lang="ru-RU" dirty="0" smtClean="0"/>
              <a:t> </a:t>
            </a:r>
            <a:r>
              <a:rPr lang="ru-RU" dirty="0" err="1" smtClean="0"/>
              <a:t>боїв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восени</a:t>
            </a:r>
            <a:r>
              <a:rPr lang="ru-RU" dirty="0" smtClean="0"/>
              <a:t>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наступальної</a:t>
            </a:r>
            <a:r>
              <a:rPr lang="ru-RU" dirty="0" smtClean="0"/>
              <a:t> </a:t>
            </a:r>
            <a:r>
              <a:rPr lang="ru-RU" dirty="0" err="1" smtClean="0"/>
              <a:t>Новоросійсько-Таманської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– командир </a:t>
            </a:r>
            <a:r>
              <a:rPr lang="ru-RU" dirty="0" err="1" smtClean="0"/>
              <a:t>відділення</a:t>
            </a:r>
            <a:r>
              <a:rPr lang="ru-RU" dirty="0" smtClean="0"/>
              <a:t> взводу </a:t>
            </a:r>
            <a:r>
              <a:rPr lang="ru-RU" dirty="0" err="1" smtClean="0"/>
              <a:t>пішої</a:t>
            </a:r>
            <a:r>
              <a:rPr lang="ru-RU" dirty="0" smtClean="0"/>
              <a:t> </a:t>
            </a:r>
            <a:r>
              <a:rPr lang="ru-RU" dirty="0" err="1" smtClean="0"/>
              <a:t>розвідки</a:t>
            </a:r>
            <a:r>
              <a:rPr lang="ru-RU" dirty="0" smtClean="0"/>
              <a:t> 109-го </a:t>
            </a:r>
            <a:r>
              <a:rPr lang="ru-RU" dirty="0" err="1" smtClean="0"/>
              <a:t>окремого</a:t>
            </a:r>
            <a:r>
              <a:rPr lang="ru-RU" dirty="0" smtClean="0"/>
              <a:t> </a:t>
            </a:r>
            <a:r>
              <a:rPr lang="ru-RU" dirty="0" err="1" smtClean="0"/>
              <a:t>гвардійського</a:t>
            </a:r>
            <a:r>
              <a:rPr lang="ru-RU" dirty="0" smtClean="0"/>
              <a:t> </a:t>
            </a:r>
            <a:r>
              <a:rPr lang="ru-RU" dirty="0" err="1" smtClean="0"/>
              <a:t>кавалерійського</a:t>
            </a:r>
            <a:r>
              <a:rPr lang="ru-RU" dirty="0" smtClean="0"/>
              <a:t> </a:t>
            </a:r>
            <a:r>
              <a:rPr lang="ru-RU" dirty="0" err="1" smtClean="0"/>
              <a:t>ескадрону</a:t>
            </a:r>
            <a:r>
              <a:rPr lang="ru-RU" dirty="0" smtClean="0"/>
              <a:t> – </a:t>
            </a:r>
            <a:r>
              <a:rPr lang="ru-RU" dirty="0" err="1" smtClean="0"/>
              <a:t>гвардії</a:t>
            </a:r>
            <a:r>
              <a:rPr lang="ru-RU" dirty="0" smtClean="0"/>
              <a:t> сержант П.П. </a:t>
            </a:r>
            <a:r>
              <a:rPr lang="ru-RU" dirty="0" err="1" smtClean="0"/>
              <a:t>Хандога</a:t>
            </a:r>
            <a:r>
              <a:rPr lang="ru-RU" dirty="0" smtClean="0"/>
              <a:t> десятки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виконував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розвідки</a:t>
            </a:r>
            <a:r>
              <a:rPr lang="ru-RU" dirty="0" smtClean="0"/>
              <a:t> </a:t>
            </a:r>
            <a:r>
              <a:rPr lang="ru-RU" dirty="0" err="1" smtClean="0"/>
              <a:t>переднього</a:t>
            </a:r>
            <a:r>
              <a:rPr lang="ru-RU" dirty="0" smtClean="0"/>
              <a:t> краю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вогневих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противника, </a:t>
            </a:r>
            <a:r>
              <a:rPr lang="ru-RU" dirty="0" err="1" smtClean="0"/>
              <a:t>проробляв</a:t>
            </a:r>
            <a:r>
              <a:rPr lang="ru-RU" dirty="0" smtClean="0"/>
              <a:t> проходи в </a:t>
            </a:r>
            <a:r>
              <a:rPr lang="ru-RU" dirty="0" err="1" smtClean="0"/>
              <a:t>мінних</a:t>
            </a:r>
            <a:r>
              <a:rPr lang="ru-RU" dirty="0" smtClean="0"/>
              <a:t> полях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загородженнях</a:t>
            </a:r>
            <a:r>
              <a:rPr lang="ru-RU" dirty="0" smtClean="0"/>
              <a:t>, </a:t>
            </a:r>
            <a:r>
              <a:rPr lang="ru-RU" dirty="0" err="1" smtClean="0"/>
              <a:t>виявив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зняв</a:t>
            </a:r>
            <a:r>
              <a:rPr lang="ru-RU" dirty="0" smtClean="0"/>
              <a:t> 216 </a:t>
            </a:r>
            <a:r>
              <a:rPr lang="ru-RU" dirty="0" err="1" smtClean="0"/>
              <a:t>мін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Содержимое 4" descr="unname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714488"/>
            <a:ext cx="4038600" cy="31977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Командиром ескадрону був представлений до нагородження орденом Червоної Зірки. Наказом командира дивізії П.П.</a:t>
            </a:r>
            <a:r>
              <a:rPr lang="uk-UA" dirty="0" err="1" smtClean="0"/>
              <a:t>Хандога</a:t>
            </a:r>
            <a:r>
              <a:rPr lang="uk-UA" dirty="0" smtClean="0"/>
              <a:t> нагороджений медаллю «За бойові заслуги». В ході ведення бойових дій на Керченському півострові 21 січня 1944 гвардії сержант П.П.</a:t>
            </a:r>
            <a:r>
              <a:rPr lang="uk-UA" dirty="0" err="1" smtClean="0"/>
              <a:t>Хандога</a:t>
            </a:r>
            <a:r>
              <a:rPr lang="uk-UA" dirty="0" smtClean="0"/>
              <a:t> на чолі розвідувальної групи виконував завдання з розкриття переднього краю оборони противника. Зробивши наліт на бліндаж, розвідники захопили документи, дві радіостанції і телефон німецького </a:t>
            </a:r>
            <a:r>
              <a:rPr lang="uk-UA" dirty="0" err="1" smtClean="0"/>
              <a:t>корректировщика</a:t>
            </a:r>
            <a:r>
              <a:rPr lang="uk-UA" dirty="0" smtClean="0"/>
              <a:t>, під вогнем противника доставили все захоплене в розташування наших військ. Наказом командира дивізії від 28 січня 1944 року П.П.</a:t>
            </a:r>
            <a:r>
              <a:rPr lang="uk-UA" dirty="0" err="1" smtClean="0"/>
              <a:t>Хандога</a:t>
            </a:r>
            <a:r>
              <a:rPr lang="uk-UA" dirty="0" smtClean="0"/>
              <a:t> нагороджений орденом Червоної Зірки.</a:t>
            </a:r>
            <a:endParaRPr lang="ru-RU" dirty="0"/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643050"/>
            <a:ext cx="3571900" cy="31440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У боях за звільнення Криму і Севастополя П.П.</a:t>
            </a:r>
            <a:r>
              <a:rPr lang="uk-UA" dirty="0" err="1" smtClean="0"/>
              <a:t>Хандога</a:t>
            </a:r>
            <a:r>
              <a:rPr lang="uk-UA" dirty="0" smtClean="0"/>
              <a:t> неодноразово проникав в тил противника і здобував </a:t>
            </a:r>
            <a:r>
              <a:rPr lang="uk-UA" dirty="0" smtClean="0"/>
              <a:t>розвіддані, </a:t>
            </a:r>
            <a:r>
              <a:rPr lang="uk-UA" dirty="0" smtClean="0"/>
              <a:t>необхідні для організації успішних бойових дій дивізії. Наказом командувача Окремої Приморської армії нагороджений орденом Червоного Прапора. Після звільнення Криму 128-я </a:t>
            </a:r>
            <a:r>
              <a:rPr lang="uk-UA" dirty="0" err="1" smtClean="0"/>
              <a:t>гірсько-стрілецька</a:t>
            </a:r>
            <a:r>
              <a:rPr lang="uk-UA" dirty="0" smtClean="0"/>
              <a:t> дивізія була передислокована в Західну Україну і брала участь в Східно-Карпатської, Західно-Карпатської, Моравсько-Остравський операціях.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30 вересня 1944 року в районі міста </a:t>
            </a:r>
            <a:r>
              <a:rPr lang="uk-UA" dirty="0" err="1" smtClean="0"/>
              <a:t>Медзилаборце</a:t>
            </a:r>
            <a:r>
              <a:rPr lang="uk-UA" dirty="0" smtClean="0"/>
              <a:t> (Словаччина) на чолі групи розвідників П.П.</a:t>
            </a:r>
            <a:r>
              <a:rPr lang="uk-UA" dirty="0" err="1" smtClean="0"/>
              <a:t>Хандога</a:t>
            </a:r>
            <a:r>
              <a:rPr lang="uk-UA" dirty="0" smtClean="0"/>
              <a:t> проник в розташування противника і в рукопашній сутичці знищив 4 солдатів. Був поранений, але продовжував виконувати бойове завдання. Наказом командира 128-ї гвардійської гірничо-стрілецької дивізії від 28 грудня 1944 гвардії сержант </a:t>
            </a:r>
            <a:r>
              <a:rPr lang="uk-UA" dirty="0" err="1" smtClean="0"/>
              <a:t>Хандога</a:t>
            </a:r>
            <a:r>
              <a:rPr lang="uk-UA" dirty="0" smtClean="0"/>
              <a:t> Павло Порфирович нагороджений орденом Слави 3-го ступеня.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У ніч на 5 грудня 1944 року в районі населеного пункту </a:t>
            </a:r>
            <a:r>
              <a:rPr lang="uk-UA" dirty="0" err="1" smtClean="0"/>
              <a:t>Бачково</a:t>
            </a:r>
            <a:r>
              <a:rPr lang="uk-UA" dirty="0" smtClean="0"/>
              <a:t> (Словаччина) помічник командира взводу гвардії сержант П.П.</a:t>
            </a:r>
            <a:r>
              <a:rPr lang="uk-UA" dirty="0" err="1" smtClean="0"/>
              <a:t>Хандога</a:t>
            </a:r>
            <a:r>
              <a:rPr lang="uk-UA" dirty="0" smtClean="0"/>
              <a:t> проник в тил противника і протягом трьох діб спостерігав за розташуванням артилерійських батарей і пересуванням ворожих військ, передаючи розвідувальні відомості по рації. 11 грудня під чолі </a:t>
            </a:r>
            <a:r>
              <a:rPr lang="uk-UA" dirty="0" err="1" smtClean="0"/>
              <a:t>розвідгрупи</a:t>
            </a:r>
            <a:r>
              <a:rPr lang="uk-UA" dirty="0" smtClean="0"/>
              <a:t> знищив в тилу противника розрахунки двох 75-мм гармат і двох 120-мм мінометів, до 20 солдатів противника. Групою захоплені 2 контрольних полонених, в ході повернення знищений обоз з боєприпасами. Наказом командира 3-го гірничо-стрілецького корпусу П.П.</a:t>
            </a:r>
            <a:r>
              <a:rPr lang="uk-UA" dirty="0" err="1" smtClean="0"/>
              <a:t>Хандога</a:t>
            </a:r>
            <a:r>
              <a:rPr lang="uk-UA" dirty="0" smtClean="0"/>
              <a:t> нагороджений орденом Вітчизняної війни 1-го ступеня.</a:t>
            </a:r>
            <a:endParaRPr lang="ru-RU" dirty="0"/>
          </a:p>
        </p:txBody>
      </p:sp>
      <p:pic>
        <p:nvPicPr>
          <p:cNvPr id="5" name="Содержимое 4" descr="thumb_5795_news_photo_big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500175"/>
            <a:ext cx="4038600" cy="3681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25 грудня 1944 року в результаті ретельного вивчення переднього краю противника в 25 кілометрах на захід від міста </a:t>
            </a:r>
            <a:r>
              <a:rPr lang="uk-UA" dirty="0" err="1" smtClean="0"/>
              <a:t>Міхаловце</a:t>
            </a:r>
            <a:r>
              <a:rPr lang="uk-UA" dirty="0" smtClean="0"/>
              <a:t> (Словаччина) гвардії сержант П.П.</a:t>
            </a:r>
            <a:r>
              <a:rPr lang="uk-UA" dirty="0" err="1" smtClean="0"/>
              <a:t>Хандога</a:t>
            </a:r>
            <a:r>
              <a:rPr lang="uk-UA" dirty="0" smtClean="0"/>
              <a:t> встановив розрив в його бойових порядках. Проникнувши у ворожий тил, група розвідників знищила кулеметну обслугу, захопила і доставила в штаб дивізії контрольного полоненого, який дав цінні відомості. Наказом командувача 18-ю армією від 31 січня 1945 гвардії сержант </a:t>
            </a:r>
            <a:r>
              <a:rPr lang="uk-UA" dirty="0" err="1" smtClean="0"/>
              <a:t>Хандога</a:t>
            </a:r>
            <a:r>
              <a:rPr lang="uk-UA" dirty="0" smtClean="0"/>
              <a:t> Павло Порфирович нагороджений орденом Слави 2-го ступеня.</a:t>
            </a:r>
            <a:endParaRPr lang="ru-RU" dirty="0"/>
          </a:p>
        </p:txBody>
      </p:sp>
      <p:pic>
        <p:nvPicPr>
          <p:cNvPr id="5" name="Содержимое 4" descr="RIAN_archive_4408_Armor_piercers_on_the_Kursk_Bulg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876" y="1643050"/>
            <a:ext cx="4038600" cy="3500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13 січня 1945 року в гірничо-лісистій місцевості поблизу міста Кошице (Словаччина) діючи в тилу противника, група розвідників під командуванням П.П.</a:t>
            </a:r>
            <a:r>
              <a:rPr lang="uk-UA" dirty="0" err="1" smtClean="0"/>
              <a:t>Хандогі</a:t>
            </a:r>
            <a:r>
              <a:rPr lang="uk-UA" dirty="0" smtClean="0"/>
              <a:t> зіткнулася з групою німців. У сутичці 11 солдатів противника було знищено, захоплений контрольний полонений, 8 автоматів і кулемет MG-34.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Для воїнів 128-ї гвардійської гірничо-стрілецької дивізії війна закінчилася лише 12 травня 1945 року, коли вони завершили бої з </a:t>
            </a:r>
            <a:r>
              <a:rPr lang="uk-UA" dirty="0" smtClean="0"/>
              <a:t>військами </a:t>
            </a:r>
            <a:r>
              <a:rPr lang="uk-UA" dirty="0" smtClean="0"/>
              <a:t>генерал-фельдмаршала </a:t>
            </a:r>
            <a:r>
              <a:rPr lang="uk-UA" dirty="0" err="1" smtClean="0"/>
              <a:t>Шернера</a:t>
            </a:r>
            <a:r>
              <a:rPr lang="uk-UA" dirty="0" smtClean="0"/>
              <a:t>. Указом Президії Верховної Ради СРСР від 29 червня 1945 року за зразкове виконання бойових завдань командування на фронті боротьби з німецькими загарбниками і проявлені при цьому доблесть і мужність гвардії сержант </a:t>
            </a:r>
            <a:r>
              <a:rPr lang="uk-UA" dirty="0" err="1" smtClean="0"/>
              <a:t>Хандога</a:t>
            </a:r>
            <a:r>
              <a:rPr lang="uk-UA" dirty="0" smtClean="0"/>
              <a:t> Павло Порфирович нагороджений орденом Слави 1-го ступеня.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60</TotalTime>
  <Words>862</Words>
  <PresentationFormat>Экран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Литейная</vt:lpstr>
      <vt:lpstr>Хандога Павло Порфирович</vt:lpstr>
      <vt:lpstr>План</vt:lpstr>
      <vt:lpstr>Біографія</vt:lpstr>
      <vt:lpstr>Військові подвиги</vt:lpstr>
      <vt:lpstr>Слайд 5</vt:lpstr>
      <vt:lpstr>Слайд 6</vt:lpstr>
      <vt:lpstr>Слайд 7</vt:lpstr>
      <vt:lpstr>Слайд 8</vt:lpstr>
      <vt:lpstr>Слайд 9</vt:lpstr>
      <vt:lpstr>Слайд 10</vt:lpstr>
      <vt:lpstr>Нагороди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Хандога Павло Порфирович</dc:title>
  <dc:creator>Admin</dc:creator>
  <cp:lastModifiedBy>Admin</cp:lastModifiedBy>
  <cp:revision>8</cp:revision>
  <dcterms:created xsi:type="dcterms:W3CDTF">2020-04-26T12:54:10Z</dcterms:created>
  <dcterms:modified xsi:type="dcterms:W3CDTF">2020-04-26T14:05:42Z</dcterms:modified>
</cp:coreProperties>
</file>