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72" r:id="rId1"/>
  </p:sldMasterIdLst>
  <p:notesMasterIdLst>
    <p:notesMasterId r:id="rId29"/>
  </p:notesMasterIdLst>
  <p:sldIdLst>
    <p:sldId id="333" r:id="rId2"/>
    <p:sldId id="288" r:id="rId3"/>
    <p:sldId id="344" r:id="rId4"/>
    <p:sldId id="345" r:id="rId5"/>
    <p:sldId id="337" r:id="rId6"/>
    <p:sldId id="340" r:id="rId7"/>
    <p:sldId id="338" r:id="rId8"/>
    <p:sldId id="339" r:id="rId9"/>
    <p:sldId id="341" r:id="rId10"/>
    <p:sldId id="342" r:id="rId11"/>
    <p:sldId id="343" r:id="rId12"/>
    <p:sldId id="335" r:id="rId13"/>
    <p:sldId id="295" r:id="rId14"/>
    <p:sldId id="296" r:id="rId15"/>
    <p:sldId id="297" r:id="rId16"/>
    <p:sldId id="300" r:id="rId17"/>
    <p:sldId id="346" r:id="rId18"/>
    <p:sldId id="347" r:id="rId19"/>
    <p:sldId id="348" r:id="rId20"/>
    <p:sldId id="349" r:id="rId21"/>
    <p:sldId id="350" r:id="rId22"/>
    <p:sldId id="351" r:id="rId23"/>
    <p:sldId id="353" r:id="rId24"/>
    <p:sldId id="352" r:id="rId25"/>
    <p:sldId id="354" r:id="rId26"/>
    <p:sldId id="355" r:id="rId27"/>
    <p:sldId id="336" r:id="rId28"/>
  </p:sldIdLst>
  <p:sldSz cx="9144000" cy="6858000" type="screen4x3"/>
  <p:notesSz cx="6797675" cy="9926638"/>
  <p:defaultTextStyle>
    <a:defPPr>
      <a:defRPr lang="uk-U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a:srgbClr val="00759E"/>
    <a:srgbClr val="F0A6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568" autoAdjust="0"/>
  </p:normalViewPr>
  <p:slideViewPr>
    <p:cSldViewPr>
      <p:cViewPr varScale="1">
        <p:scale>
          <a:sx n="57" d="100"/>
          <a:sy n="57" d="100"/>
        </p:scale>
        <p:origin x="-1546"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uk-UA"/>
          </a:p>
        </p:txBody>
      </p:sp>
      <p:sp>
        <p:nvSpPr>
          <p:cNvPr id="3" name="Дата 2"/>
          <p:cNvSpPr>
            <a:spLocks noGrp="1"/>
          </p:cNvSpPr>
          <p:nvPr>
            <p:ph type="dt" idx="1"/>
          </p:nvPr>
        </p:nvSpPr>
        <p:spPr>
          <a:xfrm>
            <a:off x="3849688" y="0"/>
            <a:ext cx="29464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27BC3F0-5D4D-4998-8519-09537D7166A0}" type="datetimeFigureOut">
              <a:rPr lang="uk-UA"/>
              <a:pPr>
                <a:defRPr/>
              </a:pPr>
              <a:t>24.10.2017</a:t>
            </a:fld>
            <a:endParaRPr lang="uk-UA"/>
          </a:p>
        </p:txBody>
      </p:sp>
      <p:sp>
        <p:nvSpPr>
          <p:cNvPr id="4" name="Образ слайда 3"/>
          <p:cNvSpPr>
            <a:spLocks noGrp="1" noRot="1" noChangeAspect="1"/>
          </p:cNvSpPr>
          <p:nvPr>
            <p:ph type="sldImg" idx="2"/>
          </p:nvPr>
        </p:nvSpPr>
        <p:spPr>
          <a:xfrm>
            <a:off x="915988" y="744538"/>
            <a:ext cx="4965700" cy="3722687"/>
          </a:xfrm>
          <a:prstGeom prst="rect">
            <a:avLst/>
          </a:prstGeom>
          <a:noFill/>
          <a:ln w="12700">
            <a:solidFill>
              <a:prstClr val="black"/>
            </a:solidFill>
          </a:ln>
        </p:spPr>
        <p:txBody>
          <a:bodyPr vert="horz" lIns="91440" tIns="45720" rIns="91440" bIns="45720" rtlCol="0" anchor="ctr"/>
          <a:lstStyle/>
          <a:p>
            <a:pPr lvl="0"/>
            <a:endParaRPr lang="uk-UA" noProof="0"/>
          </a:p>
        </p:txBody>
      </p:sp>
      <p:sp>
        <p:nvSpPr>
          <p:cNvPr id="5" name="Заметки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uk-UA" noProof="0"/>
          </a:p>
        </p:txBody>
      </p:sp>
      <p:sp>
        <p:nvSpPr>
          <p:cNvPr id="6" name="Нижний колонтитул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uk-UA"/>
          </a:p>
        </p:txBody>
      </p:sp>
      <p:sp>
        <p:nvSpPr>
          <p:cNvPr id="7" name="Номер слайда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6CECF4DB-5F19-4AEE-864D-7DDB08D89910}" type="slidenum">
              <a:rPr lang="uk-UA"/>
              <a:pPr>
                <a:defRPr/>
              </a:pPr>
              <a:t>‹#›</a:t>
            </a:fld>
            <a:endParaRPr lang="uk-U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Образ слайда 1"/>
          <p:cNvSpPr>
            <a:spLocks noGrp="1" noRot="1" noChangeAspect="1" noTextEdit="1"/>
          </p:cNvSpPr>
          <p:nvPr>
            <p:ph type="sldImg"/>
          </p:nvPr>
        </p:nvSpPr>
        <p:spPr bwMode="auto">
          <a:xfrm>
            <a:off x="915988" y="744538"/>
            <a:ext cx="4964112" cy="3722687"/>
          </a:xfrm>
          <a:noFill/>
          <a:ln>
            <a:solidFill>
              <a:srgbClr val="000000"/>
            </a:solidFill>
            <a:miter lim="800000"/>
            <a:headEnd/>
            <a:tailEnd/>
          </a:ln>
        </p:spPr>
      </p:sp>
      <p:sp>
        <p:nvSpPr>
          <p:cNvPr id="19458" name="Заметки 2"/>
          <p:cNvSpPr>
            <a:spLocks noGrp="1"/>
          </p:cNvSpPr>
          <p:nvPr>
            <p:ph type="body" idx="1"/>
          </p:nvPr>
        </p:nvSpPr>
        <p:spPr bwMode="auto">
          <a:xfrm>
            <a:off x="679450" y="4714875"/>
            <a:ext cx="5438775" cy="4465638"/>
          </a:xfrm>
          <a:noFill/>
        </p:spPr>
        <p:txBody>
          <a:bodyPr wrap="square" lIns="92482" tIns="46242" rIns="92482" bIns="46242" numCol="1" anchor="t" anchorCtr="0" compatLnSpc="1">
            <a:prstTxWarp prst="textNoShape">
              <a:avLst/>
            </a:prstTxWarp>
          </a:bodyPr>
          <a:lstStyle/>
          <a:p>
            <a:pPr defTabSz="1066800" eaLnBrk="1" hangingPunct="1"/>
            <a:endParaRPr lang="uk-UA" altLang="en-US" smtClean="0"/>
          </a:p>
        </p:txBody>
      </p:sp>
      <p:sp>
        <p:nvSpPr>
          <p:cNvPr id="19459" name="Номер слайда 3"/>
          <p:cNvSpPr txBox="1">
            <a:spLocks noGrp="1"/>
          </p:cNvSpPr>
          <p:nvPr/>
        </p:nvSpPr>
        <p:spPr bwMode="auto">
          <a:xfrm>
            <a:off x="3849688" y="9429750"/>
            <a:ext cx="2946400" cy="495300"/>
          </a:xfrm>
          <a:prstGeom prst="rect">
            <a:avLst/>
          </a:prstGeom>
          <a:noFill/>
          <a:ln w="9525">
            <a:noFill/>
            <a:miter lim="800000"/>
            <a:headEnd/>
            <a:tailEnd/>
          </a:ln>
        </p:spPr>
        <p:txBody>
          <a:bodyPr lIns="92482" tIns="46242" rIns="92482" bIns="46242" anchor="b"/>
          <a:lstStyle/>
          <a:p>
            <a:pPr algn="r"/>
            <a:fld id="{F72A94A7-43C7-48EA-8D1F-6AB6D1A18D98}" type="slidenum">
              <a:rPr lang="ru-RU" altLang="en-US" sz="1200">
                <a:latin typeface="Calibri" pitchFamily="34" charset="0"/>
              </a:rPr>
              <a:pPr algn="r"/>
              <a:t>12</a:t>
            </a:fld>
            <a:endParaRPr lang="ru-RU" altLang="en-US"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11"/>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3"/>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8"/>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0"/>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9"/>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4"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5" name="Прямая соединительная линия 21"/>
          <p:cNvSpPr>
            <a:spLocks noChangeShapeType="1"/>
          </p:cNvSpPr>
          <p:nvPr/>
        </p:nvSpPr>
        <p:spPr bwMode="auto">
          <a:xfrm>
            <a:off x="911383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6"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309688" y="4867275"/>
            <a:ext cx="641350"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Овал 23"/>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0" name="Овал 25"/>
          <p:cNvSpPr/>
          <p:nvPr/>
        </p:nvSpPr>
        <p:spPr bwMode="auto">
          <a:xfrm>
            <a:off x="1663700" y="5788025"/>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1" name="Овал 24"/>
          <p:cNvSpPr/>
          <p:nvPr/>
        </p:nvSpPr>
        <p:spPr>
          <a:xfrm>
            <a:off x="1905000" y="4495800"/>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Заголовок 7"/>
          <p:cNvSpPr>
            <a:spLocks noGrp="1"/>
          </p:cNvSpPr>
          <p:nvPr>
            <p:ph type="ctrTitle"/>
          </p:nvPr>
        </p:nvSpPr>
        <p:spPr>
          <a:xfrm>
            <a:off x="2286000" y="3124200"/>
            <a:ext cx="6172200" cy="1894362"/>
          </a:xfrm>
        </p:spPr>
        <p:txBody>
          <a:bodyPr/>
          <a:lstStyle>
            <a:lvl1pPr>
              <a:defRPr b="1"/>
            </a:lvl1pPr>
          </a:lstStyle>
          <a:p>
            <a:r>
              <a:rPr lang="ru-RU" smtClean="0"/>
              <a:t>Образец заголовка</a:t>
            </a:r>
            <a:endParaRPr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22" name="Дата 27"/>
          <p:cNvSpPr>
            <a:spLocks noGrp="1"/>
          </p:cNvSpPr>
          <p:nvPr>
            <p:ph type="dt" sz="half" idx="10"/>
          </p:nvPr>
        </p:nvSpPr>
        <p:spPr bwMode="auto">
          <a:xfrm rot="5400000">
            <a:off x="7764463" y="1174750"/>
            <a:ext cx="2286000" cy="381000"/>
          </a:xfrm>
        </p:spPr>
        <p:txBody>
          <a:bodyPr/>
          <a:lstStyle>
            <a:lvl1pPr>
              <a:defRPr/>
            </a:lvl1pPr>
          </a:lstStyle>
          <a:p>
            <a:pPr>
              <a:defRPr/>
            </a:pPr>
            <a:fld id="{246C6338-295C-457B-8276-FCB01E0148AB}" type="datetimeFigureOut">
              <a:rPr lang="uk-UA"/>
              <a:pPr>
                <a:defRPr/>
              </a:pPr>
              <a:t>24.10.2017</a:t>
            </a:fld>
            <a:endParaRPr lang="uk-UA"/>
          </a:p>
        </p:txBody>
      </p:sp>
      <p:sp>
        <p:nvSpPr>
          <p:cNvPr id="23" name="Нижний колонтитул 16"/>
          <p:cNvSpPr>
            <a:spLocks noGrp="1"/>
          </p:cNvSpPr>
          <p:nvPr>
            <p:ph type="ftr" sz="quarter" idx="11"/>
          </p:nvPr>
        </p:nvSpPr>
        <p:spPr bwMode="auto">
          <a:xfrm rot="5400000">
            <a:off x="7077076" y="4181475"/>
            <a:ext cx="3657600" cy="384175"/>
          </a:xfrm>
        </p:spPr>
        <p:txBody>
          <a:bodyPr/>
          <a:lstStyle>
            <a:lvl1pPr>
              <a:defRPr/>
            </a:lvl1pPr>
          </a:lstStyle>
          <a:p>
            <a:pPr>
              <a:defRPr/>
            </a:pPr>
            <a:endParaRPr lang="uk-UA"/>
          </a:p>
        </p:txBody>
      </p:sp>
      <p:sp>
        <p:nvSpPr>
          <p:cNvPr id="24" name="Номер слайда 28"/>
          <p:cNvSpPr>
            <a:spLocks noGrp="1"/>
          </p:cNvSpPr>
          <p:nvPr>
            <p:ph type="sldNum" sz="quarter" idx="12"/>
          </p:nvPr>
        </p:nvSpPr>
        <p:spPr bwMode="auto">
          <a:xfrm>
            <a:off x="1325563" y="4929188"/>
            <a:ext cx="609600" cy="517525"/>
          </a:xfrm>
        </p:spPr>
        <p:txBody>
          <a:bodyPr/>
          <a:lstStyle>
            <a:lvl1pPr>
              <a:defRPr/>
            </a:lvl1pPr>
          </a:lstStyle>
          <a:p>
            <a:pPr>
              <a:defRPr/>
            </a:pPr>
            <a:fld id="{65D1F62D-BF30-4CC2-81A9-BCACA9F38818}" type="slidenum">
              <a:rPr lang="uk-UA"/>
              <a:pPr>
                <a:defRPr/>
              </a:pPr>
              <a:t>‹#›</a:t>
            </a:fld>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9AB96DF7-EF95-4D20-81E2-A0E099B46205}" type="datetimeFigureOut">
              <a:rPr lang="uk-UA"/>
              <a:pPr>
                <a:defRPr/>
              </a:pPr>
              <a:t>24.10.2017</a:t>
            </a:fld>
            <a:endParaRPr lang="uk-UA"/>
          </a:p>
        </p:txBody>
      </p:sp>
      <p:sp>
        <p:nvSpPr>
          <p:cNvPr id="5" name="Нижний колонтитул 2"/>
          <p:cNvSpPr>
            <a:spLocks noGrp="1"/>
          </p:cNvSpPr>
          <p:nvPr>
            <p:ph type="ftr" sz="quarter" idx="11"/>
          </p:nvPr>
        </p:nvSpPr>
        <p:spPr/>
        <p:txBody>
          <a:bodyPr/>
          <a:lstStyle>
            <a:lvl1pPr>
              <a:defRPr/>
            </a:lvl1pPr>
          </a:lstStyle>
          <a:p>
            <a:pPr>
              <a:defRPr/>
            </a:pPr>
            <a:endParaRPr lang="uk-UA"/>
          </a:p>
        </p:txBody>
      </p:sp>
      <p:sp>
        <p:nvSpPr>
          <p:cNvPr id="6" name="Номер слайда 22"/>
          <p:cNvSpPr>
            <a:spLocks noGrp="1"/>
          </p:cNvSpPr>
          <p:nvPr>
            <p:ph type="sldNum" sz="quarter" idx="12"/>
          </p:nvPr>
        </p:nvSpPr>
        <p:spPr/>
        <p:txBody>
          <a:bodyPr/>
          <a:lstStyle>
            <a:lvl1pPr>
              <a:defRPr/>
            </a:lvl1pPr>
          </a:lstStyle>
          <a:p>
            <a:pPr>
              <a:defRPr/>
            </a:pPr>
            <a:fld id="{8221168F-BBB2-4540-A42C-CBDA7361A188}" type="slidenum">
              <a:rPr lang="uk-UA"/>
              <a:pPr>
                <a:defRPr/>
              </a:pPr>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225B21AB-3B29-4A85-900B-08E8A3D5A4D4}" type="datetimeFigureOut">
              <a:rPr lang="uk-UA"/>
              <a:pPr>
                <a:defRPr/>
              </a:pPr>
              <a:t>24.10.2017</a:t>
            </a:fld>
            <a:endParaRPr lang="uk-UA"/>
          </a:p>
        </p:txBody>
      </p:sp>
      <p:sp>
        <p:nvSpPr>
          <p:cNvPr id="5" name="Нижний колонтитул 2"/>
          <p:cNvSpPr>
            <a:spLocks noGrp="1"/>
          </p:cNvSpPr>
          <p:nvPr>
            <p:ph type="ftr" sz="quarter" idx="11"/>
          </p:nvPr>
        </p:nvSpPr>
        <p:spPr/>
        <p:txBody>
          <a:bodyPr/>
          <a:lstStyle>
            <a:lvl1pPr>
              <a:defRPr/>
            </a:lvl1pPr>
          </a:lstStyle>
          <a:p>
            <a:pPr>
              <a:defRPr/>
            </a:pPr>
            <a:endParaRPr lang="uk-UA"/>
          </a:p>
        </p:txBody>
      </p:sp>
      <p:sp>
        <p:nvSpPr>
          <p:cNvPr id="6" name="Номер слайда 22"/>
          <p:cNvSpPr>
            <a:spLocks noGrp="1"/>
          </p:cNvSpPr>
          <p:nvPr>
            <p:ph type="sldNum" sz="quarter" idx="12"/>
          </p:nvPr>
        </p:nvSpPr>
        <p:spPr/>
        <p:txBody>
          <a:bodyPr/>
          <a:lstStyle>
            <a:lvl1pPr>
              <a:defRPr/>
            </a:lvl1pPr>
          </a:lstStyle>
          <a:p>
            <a:pPr>
              <a:defRPr/>
            </a:pPr>
            <a:fld id="{04FE3EC3-C64C-460C-AD76-66AC649C1E7F}" type="slidenum">
              <a:rPr lang="uk-UA"/>
              <a:pPr>
                <a:defRPr/>
              </a:pPr>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457200" y="1600200"/>
            <a:ext cx="7467600" cy="487375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6"/>
          <p:cNvSpPr>
            <a:spLocks noGrp="1"/>
          </p:cNvSpPr>
          <p:nvPr>
            <p:ph type="dt" sz="half" idx="10"/>
          </p:nvPr>
        </p:nvSpPr>
        <p:spPr/>
        <p:txBody>
          <a:bodyPr rtlCol="0"/>
          <a:lstStyle>
            <a:lvl1pPr>
              <a:defRPr/>
            </a:lvl1pPr>
          </a:lstStyle>
          <a:p>
            <a:pPr>
              <a:defRPr/>
            </a:pPr>
            <a:fld id="{90622EAA-1D23-4136-B00A-8978FE87348A}" type="datetimeFigureOut">
              <a:rPr lang="uk-UA"/>
              <a:pPr>
                <a:defRPr/>
              </a:pPr>
              <a:t>24.10.2017</a:t>
            </a:fld>
            <a:endParaRPr lang="uk-UA"/>
          </a:p>
        </p:txBody>
      </p:sp>
      <p:sp>
        <p:nvSpPr>
          <p:cNvPr id="5" name="Номер слайда 8"/>
          <p:cNvSpPr>
            <a:spLocks noGrp="1"/>
          </p:cNvSpPr>
          <p:nvPr>
            <p:ph type="sldNum" sz="quarter" idx="11"/>
          </p:nvPr>
        </p:nvSpPr>
        <p:spPr/>
        <p:txBody>
          <a:bodyPr rtlCol="0"/>
          <a:lstStyle>
            <a:lvl1pPr>
              <a:defRPr/>
            </a:lvl1pPr>
          </a:lstStyle>
          <a:p>
            <a:pPr>
              <a:defRPr/>
            </a:pPr>
            <a:fld id="{E0446EBB-01CF-4749-8A98-65A195A1EC99}" type="slidenum">
              <a:rPr lang="uk-UA"/>
              <a:pPr>
                <a:defRPr/>
              </a:pPr>
              <a:t>‹#›</a:t>
            </a:fld>
            <a:endParaRPr lang="uk-UA"/>
          </a:p>
        </p:txBody>
      </p:sp>
      <p:sp>
        <p:nvSpPr>
          <p:cNvPr id="6" name="Нижний колонтитул 9"/>
          <p:cNvSpPr>
            <a:spLocks noGrp="1"/>
          </p:cNvSpPr>
          <p:nvPr>
            <p:ph type="ftr" sz="quarter" idx="12"/>
          </p:nvPr>
        </p:nvSpPr>
        <p:spPr/>
        <p:txBody>
          <a:bodyPr rtlCol="0"/>
          <a:lstStyle>
            <a:lvl1pPr>
              <a:defRPr/>
            </a:lvl1pPr>
          </a:lstStyle>
          <a:p>
            <a:pPr>
              <a:defRPr/>
            </a:pPr>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Прямоугольник 9"/>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0"/>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1"/>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ая соединительная линия 12"/>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4"/>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Прямая соединительная линия 15"/>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Овал 19"/>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Овал 20"/>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Овал 21"/>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Овал 22"/>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Прямая соединительная линия 25"/>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lang="ru-RU" smtClean="0"/>
              <a:t>Образец заголовка</a:t>
            </a:r>
            <a:endParaRPr lang="en-US"/>
          </a:p>
        </p:txBody>
      </p:sp>
      <p:sp>
        <p:nvSpPr>
          <p:cNvPr id="3" name="Текст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0" name="Дата 3"/>
          <p:cNvSpPr>
            <a:spLocks noGrp="1"/>
          </p:cNvSpPr>
          <p:nvPr>
            <p:ph type="dt" sz="half" idx="10"/>
          </p:nvPr>
        </p:nvSpPr>
        <p:spPr bwMode="auto">
          <a:xfrm rot="5400000">
            <a:off x="7762875" y="1169988"/>
            <a:ext cx="2286000" cy="381000"/>
          </a:xfrm>
        </p:spPr>
        <p:txBody>
          <a:bodyPr/>
          <a:lstStyle>
            <a:lvl1pPr>
              <a:defRPr/>
            </a:lvl1pPr>
          </a:lstStyle>
          <a:p>
            <a:pPr>
              <a:defRPr/>
            </a:pPr>
            <a:fld id="{B5356339-408B-4572-90D3-FEB94DF4E9AD}" type="datetimeFigureOut">
              <a:rPr lang="uk-UA"/>
              <a:pPr>
                <a:defRPr/>
              </a:pPr>
              <a:t>24.10.2017</a:t>
            </a:fld>
            <a:endParaRPr lang="uk-UA"/>
          </a:p>
        </p:txBody>
      </p:sp>
      <p:sp>
        <p:nvSpPr>
          <p:cNvPr id="21" name="Нижний колонтитул 4"/>
          <p:cNvSpPr>
            <a:spLocks noGrp="1"/>
          </p:cNvSpPr>
          <p:nvPr>
            <p:ph type="ftr" sz="quarter" idx="11"/>
          </p:nvPr>
        </p:nvSpPr>
        <p:spPr bwMode="auto">
          <a:xfrm rot="5400000">
            <a:off x="7077076" y="4178300"/>
            <a:ext cx="3657600" cy="384175"/>
          </a:xfrm>
        </p:spPr>
        <p:txBody>
          <a:bodyPr/>
          <a:lstStyle>
            <a:lvl1pPr>
              <a:defRPr/>
            </a:lvl1pPr>
          </a:lstStyle>
          <a:p>
            <a:pPr>
              <a:defRPr/>
            </a:pPr>
            <a:endParaRPr lang="uk-UA"/>
          </a:p>
        </p:txBody>
      </p:sp>
      <p:sp>
        <p:nvSpPr>
          <p:cNvPr id="22" name="Номер слайда 5"/>
          <p:cNvSpPr>
            <a:spLocks noGrp="1"/>
          </p:cNvSpPr>
          <p:nvPr>
            <p:ph type="sldNum" sz="quarter" idx="12"/>
          </p:nvPr>
        </p:nvSpPr>
        <p:spPr bwMode="auto">
          <a:xfrm>
            <a:off x="1339850" y="4929188"/>
            <a:ext cx="609600" cy="517525"/>
          </a:xfrm>
        </p:spPr>
        <p:txBody>
          <a:bodyPr/>
          <a:lstStyle>
            <a:lvl1pPr>
              <a:defRPr/>
            </a:lvl1pPr>
          </a:lstStyle>
          <a:p>
            <a:pPr>
              <a:defRPr/>
            </a:pPr>
            <a:fld id="{CFDBD03B-D1C4-40FB-BC49-34BE151175A8}" type="slidenum">
              <a:rPr lang="uk-UA"/>
              <a:pPr>
                <a:defRPr/>
              </a:pPr>
              <a:t>‹#›</a:t>
            </a:fld>
            <a:endParaRPr lang="uk-U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457200"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270248" y="1600200"/>
            <a:ext cx="36576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5B3EB600-12B6-4A0F-B690-4F25F67C2AAC}" type="datetimeFigureOut">
              <a:rPr lang="uk-UA"/>
              <a:pPr>
                <a:defRPr/>
              </a:pPr>
              <a:t>24.10.2017</a:t>
            </a:fld>
            <a:endParaRPr lang="uk-UA"/>
          </a:p>
        </p:txBody>
      </p:sp>
      <p:sp>
        <p:nvSpPr>
          <p:cNvPr id="6" name="Нижний колонтитул 2"/>
          <p:cNvSpPr>
            <a:spLocks noGrp="1"/>
          </p:cNvSpPr>
          <p:nvPr>
            <p:ph type="ftr" sz="quarter" idx="11"/>
          </p:nvPr>
        </p:nvSpPr>
        <p:spPr/>
        <p:txBody>
          <a:bodyPr/>
          <a:lstStyle>
            <a:lvl1pPr>
              <a:defRPr/>
            </a:lvl1pPr>
          </a:lstStyle>
          <a:p>
            <a:pPr>
              <a:defRPr/>
            </a:pPr>
            <a:endParaRPr lang="uk-UA"/>
          </a:p>
        </p:txBody>
      </p:sp>
      <p:sp>
        <p:nvSpPr>
          <p:cNvPr id="7" name="Номер слайда 22"/>
          <p:cNvSpPr>
            <a:spLocks noGrp="1"/>
          </p:cNvSpPr>
          <p:nvPr>
            <p:ph type="sldNum" sz="quarter" idx="12"/>
          </p:nvPr>
        </p:nvSpPr>
        <p:spPr/>
        <p:txBody>
          <a:bodyPr/>
          <a:lstStyle>
            <a:lvl1pPr>
              <a:defRPr/>
            </a:lvl1pPr>
          </a:lstStyle>
          <a:p>
            <a:pPr>
              <a:defRPr/>
            </a:pPr>
            <a:fld id="{0A2C1AE4-26D0-4CC8-B9BE-F9123917A731}" type="slidenum">
              <a:rPr lang="uk-UA"/>
              <a:pPr>
                <a:defRPr/>
              </a:pPr>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lstStyle>
            <a:lvl1pPr>
              <a:defRPr/>
            </a:lvl1pPr>
          </a:lstStyle>
          <a:p>
            <a:r>
              <a:rPr lang="ru-RU" smtClean="0"/>
              <a:t>Образец заголовка</a:t>
            </a:r>
            <a:endParaRPr lang="en-US"/>
          </a:p>
        </p:txBody>
      </p:sp>
      <p:sp>
        <p:nvSpPr>
          <p:cNvPr id="11" name="Содержимое 10"/>
          <p:cNvSpPr>
            <a:spLocks noGrp="1"/>
          </p:cNvSpPr>
          <p:nvPr>
            <p:ph sz="quarter" idx="2"/>
          </p:nvPr>
        </p:nvSpPr>
        <p:spPr>
          <a:xfrm>
            <a:off x="457200"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quarter" idx="4"/>
          </p:nvPr>
        </p:nvSpPr>
        <p:spPr>
          <a:xfrm>
            <a:off x="4371975" y="2362200"/>
            <a:ext cx="36576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ru-RU" smtClean="0"/>
              <a:t>Образец текста</a:t>
            </a:r>
          </a:p>
        </p:txBody>
      </p:sp>
      <p:sp>
        <p:nvSpPr>
          <p:cNvPr id="7" name="Дата 13"/>
          <p:cNvSpPr>
            <a:spLocks noGrp="1"/>
          </p:cNvSpPr>
          <p:nvPr>
            <p:ph type="dt" sz="half" idx="10"/>
          </p:nvPr>
        </p:nvSpPr>
        <p:spPr/>
        <p:txBody>
          <a:bodyPr/>
          <a:lstStyle>
            <a:lvl1pPr>
              <a:defRPr/>
            </a:lvl1pPr>
          </a:lstStyle>
          <a:p>
            <a:pPr>
              <a:defRPr/>
            </a:pPr>
            <a:fld id="{8E3AE7B8-BA66-4B08-B15D-569CB92AA647}" type="datetimeFigureOut">
              <a:rPr lang="uk-UA"/>
              <a:pPr>
                <a:defRPr/>
              </a:pPr>
              <a:t>24.10.2017</a:t>
            </a:fld>
            <a:endParaRPr lang="uk-UA"/>
          </a:p>
        </p:txBody>
      </p:sp>
      <p:sp>
        <p:nvSpPr>
          <p:cNvPr id="8" name="Нижний колонтитул 2"/>
          <p:cNvSpPr>
            <a:spLocks noGrp="1"/>
          </p:cNvSpPr>
          <p:nvPr>
            <p:ph type="ftr" sz="quarter" idx="11"/>
          </p:nvPr>
        </p:nvSpPr>
        <p:spPr/>
        <p:txBody>
          <a:bodyPr/>
          <a:lstStyle>
            <a:lvl1pPr>
              <a:defRPr/>
            </a:lvl1pPr>
          </a:lstStyle>
          <a:p>
            <a:pPr>
              <a:defRPr/>
            </a:pPr>
            <a:endParaRPr lang="uk-UA"/>
          </a:p>
        </p:txBody>
      </p:sp>
      <p:sp>
        <p:nvSpPr>
          <p:cNvPr id="9" name="Номер слайда 22"/>
          <p:cNvSpPr>
            <a:spLocks noGrp="1"/>
          </p:cNvSpPr>
          <p:nvPr>
            <p:ph type="sldNum" sz="quarter" idx="12"/>
          </p:nvPr>
        </p:nvSpPr>
        <p:spPr/>
        <p:txBody>
          <a:bodyPr/>
          <a:lstStyle>
            <a:lvl1pPr>
              <a:defRPr/>
            </a:lvl1pPr>
          </a:lstStyle>
          <a:p>
            <a:pPr>
              <a:defRPr/>
            </a:pPr>
            <a:fld id="{8BE3817D-CC81-4165-91F8-6C8651312E4E}" type="slidenum">
              <a:rPr lang="uk-UA"/>
              <a:pPr>
                <a:defRPr/>
              </a:pPr>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5"/>
          <p:cNvSpPr>
            <a:spLocks noGrp="1"/>
          </p:cNvSpPr>
          <p:nvPr>
            <p:ph type="dt" sz="half" idx="10"/>
          </p:nvPr>
        </p:nvSpPr>
        <p:spPr/>
        <p:txBody>
          <a:bodyPr rtlCol="0"/>
          <a:lstStyle>
            <a:lvl1pPr>
              <a:defRPr/>
            </a:lvl1pPr>
          </a:lstStyle>
          <a:p>
            <a:pPr>
              <a:defRPr/>
            </a:pPr>
            <a:fld id="{18E8EF50-20BA-46C1-AB6D-AADE962D6FD3}" type="datetimeFigureOut">
              <a:rPr lang="uk-UA"/>
              <a:pPr>
                <a:defRPr/>
              </a:pPr>
              <a:t>24.10.2017</a:t>
            </a:fld>
            <a:endParaRPr lang="uk-UA"/>
          </a:p>
        </p:txBody>
      </p:sp>
      <p:sp>
        <p:nvSpPr>
          <p:cNvPr id="4" name="Номер слайда 6"/>
          <p:cNvSpPr>
            <a:spLocks noGrp="1"/>
          </p:cNvSpPr>
          <p:nvPr>
            <p:ph type="sldNum" sz="quarter" idx="11"/>
          </p:nvPr>
        </p:nvSpPr>
        <p:spPr/>
        <p:txBody>
          <a:bodyPr rtlCol="0"/>
          <a:lstStyle>
            <a:lvl1pPr>
              <a:defRPr/>
            </a:lvl1pPr>
          </a:lstStyle>
          <a:p>
            <a:pPr>
              <a:defRPr/>
            </a:pPr>
            <a:fld id="{9819A836-BD49-459D-BE05-36AD303ECE3E}" type="slidenum">
              <a:rPr lang="uk-UA"/>
              <a:pPr>
                <a:defRPr/>
              </a:pPr>
              <a:t>‹#›</a:t>
            </a:fld>
            <a:endParaRPr lang="uk-UA"/>
          </a:p>
        </p:txBody>
      </p:sp>
      <p:sp>
        <p:nvSpPr>
          <p:cNvPr id="5" name="Нижний колонтитул 7"/>
          <p:cNvSpPr>
            <a:spLocks noGrp="1"/>
          </p:cNvSpPr>
          <p:nvPr>
            <p:ph type="ftr" sz="quarter" idx="12"/>
          </p:nvPr>
        </p:nvSpPr>
        <p:spPr/>
        <p:txBody>
          <a:bodyPr rtlCol="0"/>
          <a:lstStyle>
            <a:lvl1pPr>
              <a:defRPr/>
            </a:lvl1pPr>
          </a:lstStyle>
          <a:p>
            <a:pPr>
              <a:defRPr/>
            </a:pPr>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778086D6-A187-4681-B20D-4DFE4BA1EECE}" type="datetimeFigureOut">
              <a:rPr lang="uk-UA"/>
              <a:pPr>
                <a:defRPr/>
              </a:pPr>
              <a:t>24.10.2017</a:t>
            </a:fld>
            <a:endParaRPr lang="uk-UA"/>
          </a:p>
        </p:txBody>
      </p:sp>
      <p:sp>
        <p:nvSpPr>
          <p:cNvPr id="3" name="Нижний колонтитул 2"/>
          <p:cNvSpPr>
            <a:spLocks noGrp="1"/>
          </p:cNvSpPr>
          <p:nvPr>
            <p:ph type="ftr" sz="quarter" idx="11"/>
          </p:nvPr>
        </p:nvSpPr>
        <p:spPr/>
        <p:txBody>
          <a:bodyPr/>
          <a:lstStyle>
            <a:lvl1pPr>
              <a:defRPr/>
            </a:lvl1pPr>
          </a:lstStyle>
          <a:p>
            <a:pPr>
              <a:defRPr/>
            </a:pPr>
            <a:endParaRPr lang="uk-UA"/>
          </a:p>
        </p:txBody>
      </p:sp>
      <p:sp>
        <p:nvSpPr>
          <p:cNvPr id="4" name="Номер слайда 22"/>
          <p:cNvSpPr>
            <a:spLocks noGrp="1"/>
          </p:cNvSpPr>
          <p:nvPr>
            <p:ph type="sldNum" sz="quarter" idx="12"/>
          </p:nvPr>
        </p:nvSpPr>
        <p:spPr/>
        <p:txBody>
          <a:bodyPr/>
          <a:lstStyle>
            <a:lvl1pPr>
              <a:defRPr/>
            </a:lvl1pPr>
          </a:lstStyle>
          <a:p>
            <a:pPr>
              <a:defRPr/>
            </a:pPr>
            <a:fld id="{BBE1CB14-54D0-4558-A487-A2965679F318}" type="slidenum">
              <a:rPr lang="uk-UA"/>
              <a:pPr>
                <a:defRPr/>
              </a:pPr>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6"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7" name="Прямая соединительная линия 8"/>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1" name="Овал 13"/>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Заголовок 1"/>
          <p:cNvSpPr>
            <a:spLocks noGrp="1"/>
          </p:cNvSpPr>
          <p:nvPr>
            <p:ph type="title"/>
          </p:nvPr>
        </p:nvSpPr>
        <p:spPr>
          <a:xfrm rot="5400000">
            <a:off x="3371850" y="3200400"/>
            <a:ext cx="6309360" cy="457200"/>
          </a:xfrm>
        </p:spPr>
        <p:txBody>
          <a:bodyPr/>
          <a:lstStyle>
            <a:lvl1pPr algn="l">
              <a:buNone/>
              <a:defRPr sz="2000" b="1" cap="small" baseline="0"/>
            </a:lvl1pPr>
          </a:lstStyle>
          <a:p>
            <a:r>
              <a:rPr lang="ru-RU" smtClean="0"/>
              <a:t>Образец заголовка</a:t>
            </a:r>
            <a:endParaRPr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8" name="Содержимое 17"/>
          <p:cNvSpPr>
            <a:spLocks noGrp="1"/>
          </p:cNvSpPr>
          <p:nvPr>
            <p:ph sz="quarter" idx="1"/>
          </p:nvPr>
        </p:nvSpPr>
        <p:spPr>
          <a:xfrm>
            <a:off x="304800" y="274320"/>
            <a:ext cx="5638800" cy="632764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Дата 20"/>
          <p:cNvSpPr>
            <a:spLocks noGrp="1"/>
          </p:cNvSpPr>
          <p:nvPr>
            <p:ph type="dt" sz="half" idx="10"/>
          </p:nvPr>
        </p:nvSpPr>
        <p:spPr/>
        <p:txBody>
          <a:bodyPr rtlCol="0"/>
          <a:lstStyle>
            <a:lvl1pPr>
              <a:defRPr/>
            </a:lvl1pPr>
          </a:lstStyle>
          <a:p>
            <a:pPr>
              <a:defRPr/>
            </a:pPr>
            <a:fld id="{C7595ECA-1A1E-408F-A7EE-B9D7FEDA0A0C}" type="datetimeFigureOut">
              <a:rPr lang="uk-UA"/>
              <a:pPr>
                <a:defRPr/>
              </a:pPr>
              <a:t>24.10.2017</a:t>
            </a:fld>
            <a:endParaRPr lang="uk-UA"/>
          </a:p>
        </p:txBody>
      </p:sp>
      <p:sp>
        <p:nvSpPr>
          <p:cNvPr id="13" name="Номер слайда 21"/>
          <p:cNvSpPr>
            <a:spLocks noGrp="1"/>
          </p:cNvSpPr>
          <p:nvPr>
            <p:ph type="sldNum" sz="quarter" idx="11"/>
          </p:nvPr>
        </p:nvSpPr>
        <p:spPr/>
        <p:txBody>
          <a:bodyPr rtlCol="0"/>
          <a:lstStyle>
            <a:lvl1pPr>
              <a:defRPr/>
            </a:lvl1pPr>
          </a:lstStyle>
          <a:p>
            <a:pPr>
              <a:defRPr/>
            </a:pPr>
            <a:fld id="{A618EE68-7F26-44D0-808C-368C4DA1669F}" type="slidenum">
              <a:rPr lang="uk-UA"/>
              <a:pPr>
                <a:defRPr/>
              </a:pPr>
              <a:t>‹#›</a:t>
            </a:fld>
            <a:endParaRPr lang="uk-UA"/>
          </a:p>
        </p:txBody>
      </p:sp>
      <p:sp>
        <p:nvSpPr>
          <p:cNvPr id="14" name="Нижний колонтитул 22"/>
          <p:cNvSpPr>
            <a:spLocks noGrp="1"/>
          </p:cNvSpPr>
          <p:nvPr>
            <p:ph type="ftr" sz="quarter" idx="12"/>
          </p:nvPr>
        </p:nvSpPr>
        <p:spPr/>
        <p:txBody>
          <a:bodyPr rtlCol="0"/>
          <a:lstStyle>
            <a:lvl1pPr>
              <a:defRPr/>
            </a:lvl1pPr>
          </a:lstStyle>
          <a:p>
            <a:pPr>
              <a:defRPr/>
            </a:pPr>
            <a:endParaRPr lang="uk-U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Овал 12"/>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1" name="Прямая соединительная линия 19"/>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Заголовок 1"/>
          <p:cNvSpPr>
            <a:spLocks noGrp="1"/>
          </p:cNvSpPr>
          <p:nvPr>
            <p:ph type="title"/>
          </p:nvPr>
        </p:nvSpPr>
        <p:spPr>
          <a:xfrm rot="5400000">
            <a:off x="3350133" y="3200400"/>
            <a:ext cx="6309360" cy="457200"/>
          </a:xfrm>
        </p:spPr>
        <p:txBody>
          <a:bodyPr/>
          <a:lstStyle>
            <a:lvl1pPr algn="l">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ru-RU" smtClean="0"/>
              <a:t>Образец текста</a:t>
            </a:r>
          </a:p>
        </p:txBody>
      </p:sp>
      <p:sp>
        <p:nvSpPr>
          <p:cNvPr id="12" name="Дата 16"/>
          <p:cNvSpPr>
            <a:spLocks noGrp="1"/>
          </p:cNvSpPr>
          <p:nvPr>
            <p:ph type="dt" sz="half" idx="10"/>
          </p:nvPr>
        </p:nvSpPr>
        <p:spPr/>
        <p:txBody>
          <a:bodyPr rtlCol="0"/>
          <a:lstStyle>
            <a:lvl1pPr>
              <a:defRPr/>
            </a:lvl1pPr>
          </a:lstStyle>
          <a:p>
            <a:pPr>
              <a:defRPr/>
            </a:pPr>
            <a:fld id="{819606FF-712C-4B4C-883C-EDE9282D059B}" type="datetimeFigureOut">
              <a:rPr lang="uk-UA"/>
              <a:pPr>
                <a:defRPr/>
              </a:pPr>
              <a:t>24.10.2017</a:t>
            </a:fld>
            <a:endParaRPr lang="uk-UA"/>
          </a:p>
        </p:txBody>
      </p:sp>
      <p:sp>
        <p:nvSpPr>
          <p:cNvPr id="13" name="Номер слайда 17"/>
          <p:cNvSpPr>
            <a:spLocks noGrp="1"/>
          </p:cNvSpPr>
          <p:nvPr>
            <p:ph type="sldNum" sz="quarter" idx="11"/>
          </p:nvPr>
        </p:nvSpPr>
        <p:spPr/>
        <p:txBody>
          <a:bodyPr rtlCol="0"/>
          <a:lstStyle>
            <a:lvl1pPr>
              <a:defRPr/>
            </a:lvl1pPr>
          </a:lstStyle>
          <a:p>
            <a:pPr>
              <a:defRPr/>
            </a:pPr>
            <a:fld id="{75F8513B-FB96-4193-9AC6-41E3D8264522}" type="slidenum">
              <a:rPr lang="uk-UA"/>
              <a:pPr>
                <a:defRPr/>
              </a:pPr>
              <a:t>‹#›</a:t>
            </a:fld>
            <a:endParaRPr lang="uk-UA"/>
          </a:p>
        </p:txBody>
      </p:sp>
      <p:sp>
        <p:nvSpPr>
          <p:cNvPr id="14" name="Нижний колонтитул 20"/>
          <p:cNvSpPr>
            <a:spLocks noGrp="1"/>
          </p:cNvSpPr>
          <p:nvPr>
            <p:ph type="ftr" sz="quarter" idx="12"/>
          </p:nvPr>
        </p:nvSpPr>
        <p:spPr/>
        <p:txBody>
          <a:bodyPr rtlCol="0"/>
          <a:lstStyle>
            <a:lvl1pPr>
              <a:defRPr/>
            </a:lvl1pPr>
          </a:lstStyle>
          <a:p>
            <a:pPr>
              <a:defRPr/>
            </a:pPr>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lang="ru-RU" smtClean="0"/>
              <a:t>Образец заголовка</a:t>
            </a:r>
            <a:endParaRPr lang="en-US"/>
          </a:p>
        </p:txBody>
      </p:sp>
      <p:sp>
        <p:nvSpPr>
          <p:cNvPr id="1028" name="Текст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fld id="{B974E571-F924-4E87-B2F4-DB2EFA7315E7}" type="datetimeFigureOut">
              <a:rPr lang="uk-UA"/>
              <a:pPr>
                <a:defRPr/>
              </a:pPr>
              <a:t>24.10.2017</a:t>
            </a:fld>
            <a:endParaRPr lang="uk-UA"/>
          </a:p>
        </p:txBody>
      </p:sp>
      <p:sp>
        <p:nvSpPr>
          <p:cNvPr id="3" name="Нижний колонтитул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defRPr>
            </a:lvl1pPr>
          </a:lstStyle>
          <a:p>
            <a:pPr>
              <a:defRPr/>
            </a:pPr>
            <a:endParaRPr lang="uk-UA"/>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Овал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Номер слайда 22"/>
          <p:cNvSpPr>
            <a:spLocks noGrp="1"/>
          </p:cNvSpPr>
          <p:nvPr>
            <p:ph type="sldNum" sz="quarter" idx="4"/>
          </p:nvPr>
        </p:nvSpPr>
        <p:spPr>
          <a:xfrm>
            <a:off x="8129588" y="5734050"/>
            <a:ext cx="609600" cy="520700"/>
          </a:xfrm>
          <a:prstGeom prst="rect">
            <a:avLst/>
          </a:prstGeom>
        </p:spPr>
        <p:txBody>
          <a:bodyPr vert="horz" anchor="ctr"/>
          <a:lstStyle>
            <a:lvl1pPr algn="ctr" eaLnBrk="1" fontAlgn="auto" latinLnBrk="0" hangingPunct="1">
              <a:spcBef>
                <a:spcPts val="0"/>
              </a:spcBef>
              <a:spcAft>
                <a:spcPts val="0"/>
              </a:spcAft>
              <a:defRPr kumimoji="0" sz="1400" b="1">
                <a:solidFill>
                  <a:srgbClr val="FFFFFF"/>
                </a:solidFill>
                <a:latin typeface="+mn-lt"/>
              </a:defRPr>
            </a:lvl1pPr>
          </a:lstStyle>
          <a:p>
            <a:pPr>
              <a:defRPr/>
            </a:pPr>
            <a:fld id="{F4FFBD4A-FE95-4BDE-A3BC-24F95681C7C3}" type="slidenum">
              <a:rPr lang="uk-UA"/>
              <a:pPr>
                <a:defRPr/>
              </a:pPr>
              <a:t>‹#›</a:t>
            </a:fld>
            <a:endParaRPr lang="uk-UA"/>
          </a:p>
        </p:txBody>
      </p:sp>
    </p:spTree>
  </p:cSld>
  <p:clrMap bg1="lt1" tx1="dk1" bg2="lt2" tx2="dk2" accent1="accent1" accent2="accent2" accent3="accent3" accent4="accent4" accent5="accent5" accent6="accent6" hlink="hlink" folHlink="folHlink"/>
  <p:sldLayoutIdLst>
    <p:sldLayoutId id="2147484085" r:id="rId1"/>
    <p:sldLayoutId id="2147484086" r:id="rId2"/>
    <p:sldLayoutId id="2147484087" r:id="rId3"/>
    <p:sldLayoutId id="2147484084" r:id="rId4"/>
    <p:sldLayoutId id="2147484083" r:id="rId5"/>
    <p:sldLayoutId id="2147484088" r:id="rId6"/>
    <p:sldLayoutId id="2147484082" r:id="rId7"/>
    <p:sldLayoutId id="2147484089" r:id="rId8"/>
    <p:sldLayoutId id="2147484090" r:id="rId9"/>
    <p:sldLayoutId id="2147484081" r:id="rId10"/>
    <p:sldLayoutId id="2147484080" r:id="rId11"/>
  </p:sldLayoutIdLst>
  <p:txStyles>
    <p:titleStyle>
      <a:lvl1pPr algn="l" rtl="0" eaLnBrk="0" fontAlgn="base" hangingPunct="0">
        <a:spcBef>
          <a:spcPct val="0"/>
        </a:spcBef>
        <a:spcAft>
          <a:spcPct val="0"/>
        </a:spcAft>
        <a:defRPr sz="3000" kern="1200" cap="small">
          <a:solidFill>
            <a:schemeClr val="tx2"/>
          </a:solidFill>
          <a:latin typeface="+mj-lt"/>
          <a:ea typeface="+mj-ea"/>
          <a:cs typeface="+mj-cs"/>
        </a:defRPr>
      </a:lvl1pPr>
      <a:lvl2pPr algn="l" rtl="0" eaLnBrk="0" fontAlgn="base" hangingPunct="0">
        <a:spcBef>
          <a:spcPct val="0"/>
        </a:spcBef>
        <a:spcAft>
          <a:spcPct val="0"/>
        </a:spcAft>
        <a:defRPr sz="3000">
          <a:solidFill>
            <a:schemeClr val="tx2"/>
          </a:solidFill>
          <a:latin typeface="Century Schoolbook" pitchFamily="18" charset="0"/>
        </a:defRPr>
      </a:lvl2pPr>
      <a:lvl3pPr algn="l" rtl="0" eaLnBrk="0" fontAlgn="base" hangingPunct="0">
        <a:spcBef>
          <a:spcPct val="0"/>
        </a:spcBef>
        <a:spcAft>
          <a:spcPct val="0"/>
        </a:spcAft>
        <a:defRPr sz="3000">
          <a:solidFill>
            <a:schemeClr val="tx2"/>
          </a:solidFill>
          <a:latin typeface="Century Schoolbook" pitchFamily="18" charset="0"/>
        </a:defRPr>
      </a:lvl3pPr>
      <a:lvl4pPr algn="l" rtl="0" eaLnBrk="0" fontAlgn="base" hangingPunct="0">
        <a:spcBef>
          <a:spcPct val="0"/>
        </a:spcBef>
        <a:spcAft>
          <a:spcPct val="0"/>
        </a:spcAft>
        <a:defRPr sz="3000">
          <a:solidFill>
            <a:schemeClr val="tx2"/>
          </a:solidFill>
          <a:latin typeface="Century Schoolbook" pitchFamily="18" charset="0"/>
        </a:defRPr>
      </a:lvl4pPr>
      <a:lvl5pPr algn="l" rtl="0" eaLnBrk="0" fontAlgn="base" hangingPunct="0">
        <a:spcBef>
          <a:spcPct val="0"/>
        </a:spcBef>
        <a:spcAft>
          <a:spcPct val="0"/>
        </a:spcAft>
        <a:defRPr sz="3000">
          <a:solidFill>
            <a:schemeClr val="tx2"/>
          </a:solidFill>
          <a:latin typeface="Century Schoolbook" pitchFamily="18" charset="0"/>
        </a:defRPr>
      </a:lvl5pPr>
      <a:lvl6pPr marL="457200" algn="l" rtl="0" fontAlgn="base">
        <a:spcBef>
          <a:spcPct val="0"/>
        </a:spcBef>
        <a:spcAft>
          <a:spcPct val="0"/>
        </a:spcAft>
        <a:defRPr sz="3000">
          <a:solidFill>
            <a:schemeClr val="tx2"/>
          </a:solidFill>
          <a:latin typeface="Century Schoolbook" pitchFamily="18" charset="0"/>
        </a:defRPr>
      </a:lvl6pPr>
      <a:lvl7pPr marL="914400" algn="l" rtl="0" fontAlgn="base">
        <a:spcBef>
          <a:spcPct val="0"/>
        </a:spcBef>
        <a:spcAft>
          <a:spcPct val="0"/>
        </a:spcAft>
        <a:defRPr sz="3000">
          <a:solidFill>
            <a:schemeClr val="tx2"/>
          </a:solidFill>
          <a:latin typeface="Century Schoolbook" pitchFamily="18" charset="0"/>
        </a:defRPr>
      </a:lvl7pPr>
      <a:lvl8pPr marL="1371600" algn="l" rtl="0" fontAlgn="base">
        <a:spcBef>
          <a:spcPct val="0"/>
        </a:spcBef>
        <a:spcAft>
          <a:spcPct val="0"/>
        </a:spcAft>
        <a:defRPr sz="3000">
          <a:solidFill>
            <a:schemeClr val="tx2"/>
          </a:solidFill>
          <a:latin typeface="Century Schoolbook" pitchFamily="18" charset="0"/>
        </a:defRPr>
      </a:lvl8pPr>
      <a:lvl9pPr marL="1828800" algn="l" rtl="0" fontAlgn="base">
        <a:spcBef>
          <a:spcPct val="0"/>
        </a:spcBef>
        <a:spcAft>
          <a:spcPct val="0"/>
        </a:spcAft>
        <a:defRPr sz="3000">
          <a:solidFill>
            <a:schemeClr val="tx2"/>
          </a:solidFill>
          <a:latin typeface="Century Schoolbook" pitchFamily="18" charset="0"/>
        </a:defRPr>
      </a:lvl9pPr>
    </p:titleStyle>
    <p:bodyStyle>
      <a:lvl1pPr marL="273050" indent="-273050" algn="l" rtl="0" eaLnBrk="0" fontAlgn="base" hangingPunct="0">
        <a:spcBef>
          <a:spcPts val="600"/>
        </a:spcBef>
        <a:spcAft>
          <a:spcPct val="0"/>
        </a:spcAft>
        <a:buClr>
          <a:schemeClr val="accent1"/>
        </a:buClr>
        <a:buSzPct val="70000"/>
        <a:buFont typeface="Wingdings" pitchFamily="2" charset="2"/>
        <a:buChar char=""/>
        <a:defRPr sz="2400" kern="1200">
          <a:solidFill>
            <a:schemeClr val="tx1"/>
          </a:solidFill>
          <a:latin typeface="+mn-lt"/>
          <a:ea typeface="+mn-ea"/>
          <a:cs typeface="+mn-cs"/>
        </a:defRPr>
      </a:lvl1pPr>
      <a:lvl2pPr marL="639763" indent="-273050" algn="l" rtl="0" eaLnBrk="0" fontAlgn="base" hangingPunct="0">
        <a:spcBef>
          <a:spcPct val="20000"/>
        </a:spcBef>
        <a:spcAft>
          <a:spcPct val="0"/>
        </a:spcAft>
        <a:buClr>
          <a:schemeClr val="accent1"/>
        </a:buClr>
        <a:buSzPct val="80000"/>
        <a:buFont typeface="Wingdings 2" pitchFamily="18" charset="2"/>
        <a:buChar char=""/>
        <a:defRPr sz="2100" kern="1200">
          <a:solidFill>
            <a:schemeClr val="tx1"/>
          </a:solidFill>
          <a:latin typeface="+mn-lt"/>
          <a:ea typeface="+mn-ea"/>
          <a:cs typeface="+mn-cs"/>
        </a:defRPr>
      </a:lvl2pPr>
      <a:lvl3pPr marL="914400" indent="-182563" algn="l" rtl="0" eaLnBrk="0" fontAlgn="base" hangingPunct="0">
        <a:spcBef>
          <a:spcPct val="20000"/>
        </a:spcBef>
        <a:spcAft>
          <a:spcPct val="0"/>
        </a:spcAft>
        <a:buClr>
          <a:srgbClr val="E0752F"/>
        </a:buClr>
        <a:buSzPct val="60000"/>
        <a:buFont typeface="Wingdings" pitchFamily="2" charset="2"/>
        <a:buChar char=""/>
        <a:defRPr kern="1200">
          <a:solidFill>
            <a:schemeClr val="tx1"/>
          </a:solidFill>
          <a:latin typeface="+mn-lt"/>
          <a:ea typeface="+mn-ea"/>
          <a:cs typeface="+mn-cs"/>
        </a:defRPr>
      </a:lvl3pPr>
      <a:lvl4pPr marL="1187450" indent="-182563" algn="l" rtl="0" eaLnBrk="0" fontAlgn="base" hangingPunct="0">
        <a:spcBef>
          <a:spcPct val="20000"/>
        </a:spcBef>
        <a:spcAft>
          <a:spcPct val="0"/>
        </a:spcAft>
        <a:buClr>
          <a:srgbClr val="FEC3AE"/>
        </a:buClr>
        <a:buSzPct val="60000"/>
        <a:buFont typeface="Wingdings" pitchFamily="2" charset="2"/>
        <a:buChar char=""/>
        <a:defRPr kern="1200">
          <a:solidFill>
            <a:schemeClr val="tx1"/>
          </a:solidFill>
          <a:latin typeface="+mn-lt"/>
          <a:ea typeface="+mn-ea"/>
          <a:cs typeface="+mn-cs"/>
        </a:defRPr>
      </a:lvl4pPr>
      <a:lvl5pPr marL="1462088" indent="-182563" algn="l" rtl="0" eaLnBrk="0" fontAlgn="base" hangingPunct="0">
        <a:spcBef>
          <a:spcPct val="20000"/>
        </a:spcBef>
        <a:spcAft>
          <a:spcPct val="0"/>
        </a:spcAft>
        <a:buClr>
          <a:srgbClr val="BDCAE9"/>
        </a:buClr>
        <a:buSzPct val="68000"/>
        <a:buFont typeface="Wingdings 2" pitchFamily="18" charset="2"/>
        <a:buChar char=""/>
        <a:defRPr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12"/>
          <p:cNvSpPr txBox="1">
            <a:spLocks noChangeArrowheads="1"/>
          </p:cNvSpPr>
          <p:nvPr/>
        </p:nvSpPr>
        <p:spPr bwMode="auto">
          <a:xfrm>
            <a:off x="85725" y="1357298"/>
            <a:ext cx="8843963" cy="1708146"/>
          </a:xfrm>
          <a:prstGeom prst="rect">
            <a:avLst/>
          </a:prstGeom>
          <a:noFill/>
          <a:ln w="9525">
            <a:noFill/>
            <a:miter lim="800000"/>
            <a:headEnd/>
            <a:tailEnd/>
          </a:ln>
        </p:spPr>
        <p:txBody>
          <a:bodyPr wrap="square" lIns="35995" tIns="45713" rIns="35995" bIns="45713">
            <a:spAutoFit/>
          </a:bodyPr>
          <a:lstStyle/>
          <a:p>
            <a:pPr algn="ctr" defTabSz="781050">
              <a:lnSpc>
                <a:spcPct val="125000"/>
              </a:lnSpc>
              <a:defRPr/>
            </a:pPr>
            <a:r>
              <a:rPr lang="uk-UA" sz="2800" b="1" dirty="0" smtClean="0">
                <a:solidFill>
                  <a:srgbClr val="000099"/>
                </a:solidFill>
                <a:effectLst>
                  <a:outerShdw blurRad="38100" dist="38100" dir="2700000" algn="tl">
                    <a:srgbClr val="C0C0C0"/>
                  </a:outerShdw>
                </a:effectLst>
                <a:latin typeface="Times New Roman" pitchFamily="18" charset="0"/>
              </a:rPr>
              <a:t>“РЕАЛІЗАЦІЯ ПОВНОВАЖЕНЬ ПРОФСПІЛКОВИХ ОРГАНІЗАЦІЙ ЩОДО ЗАХИСТУ ТРУДОВИХ ПРАВ ПРАЦІВНИКІВ”</a:t>
            </a:r>
            <a:endParaRPr lang="ru-RU" sz="2800" b="1" dirty="0">
              <a:solidFill>
                <a:srgbClr val="000099"/>
              </a:solidFill>
              <a:effectLst>
                <a:outerShdw blurRad="38100" dist="38100" dir="2700000" algn="tl">
                  <a:srgbClr val="C0C0C0"/>
                </a:outerShdw>
              </a:effectLst>
              <a:latin typeface="Times New Roman" pitchFamily="18" charset="0"/>
              <a:cs typeface="Times New Roman" pitchFamily="18" charset="0"/>
            </a:endParaRPr>
          </a:p>
        </p:txBody>
      </p:sp>
      <p:sp>
        <p:nvSpPr>
          <p:cNvPr id="15" name="TextBox 14"/>
          <p:cNvSpPr txBox="1">
            <a:spLocks noChangeArrowheads="1"/>
          </p:cNvSpPr>
          <p:nvPr/>
        </p:nvSpPr>
        <p:spPr bwMode="auto">
          <a:xfrm>
            <a:off x="428625" y="500063"/>
            <a:ext cx="8464550" cy="954093"/>
          </a:xfrm>
          <a:prstGeom prst="rect">
            <a:avLst/>
          </a:prstGeom>
          <a:noFill/>
          <a:ln w="9525">
            <a:noFill/>
            <a:miter lim="800000"/>
            <a:headEnd/>
            <a:tailEnd/>
          </a:ln>
        </p:spPr>
        <p:txBody>
          <a:bodyPr lIns="91426" tIns="45713" rIns="91426" bIns="45713">
            <a:spAutoFit/>
          </a:bodyPr>
          <a:lstStyle/>
          <a:p>
            <a:pPr algn="ctr" defTabSz="781050">
              <a:defRPr/>
            </a:pPr>
            <a:r>
              <a:rPr lang="ru-RU" sz="2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ПРОФСП</a:t>
            </a:r>
            <a:r>
              <a:rPr lang="uk-UA" sz="2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ІЛКА ПРАЦІВНИКІВ ОСВІТИ І НАУКИ УКРАЇНИ</a:t>
            </a:r>
            <a:endParaRPr lang="ru-RU" sz="2800" b="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pic>
        <p:nvPicPr>
          <p:cNvPr id="15363" name="Picture 9"/>
          <p:cNvPicPr>
            <a:picLocks noChangeAspect="1" noChangeArrowheads="1"/>
          </p:cNvPicPr>
          <p:nvPr/>
        </p:nvPicPr>
        <p:blipFill>
          <a:blip r:embed="rId2" cstate="print"/>
          <a:srcRect b="-1254"/>
          <a:stretch>
            <a:fillRect/>
          </a:stretch>
        </p:blipFill>
        <p:spPr bwMode="auto">
          <a:xfrm>
            <a:off x="1857375" y="3071813"/>
            <a:ext cx="5643563" cy="3786187"/>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algn="ctr">
              <a:buNone/>
            </a:pPr>
            <a:r>
              <a:rPr lang="uk-UA" sz="2800" b="1" dirty="0" smtClean="0">
                <a:solidFill>
                  <a:srgbClr val="000099"/>
                </a:solidFill>
              </a:rPr>
              <a:t>Європейська соціальна хартія </a:t>
            </a:r>
            <a:r>
              <a:rPr lang="uk-UA" sz="1800" b="1" dirty="0" smtClean="0"/>
              <a:t>(переглянута)</a:t>
            </a:r>
          </a:p>
          <a:p>
            <a:pPr algn="ctr">
              <a:buNone/>
            </a:pPr>
            <a:r>
              <a:rPr lang="uk-UA" sz="1800" b="1" dirty="0" smtClean="0"/>
              <a:t>        1996 року </a:t>
            </a:r>
            <a:r>
              <a:rPr lang="uk-UA" sz="1800" dirty="0" smtClean="0"/>
              <a:t/>
            </a:r>
            <a:br>
              <a:rPr lang="uk-UA" sz="1800" dirty="0" smtClean="0"/>
            </a:br>
            <a:endParaRPr lang="uk-UA" sz="1800" dirty="0" smtClean="0"/>
          </a:p>
          <a:p>
            <a:r>
              <a:rPr lang="uk-UA" b="1" dirty="0" smtClean="0">
                <a:solidFill>
                  <a:srgbClr val="00B050"/>
                </a:solidFill>
              </a:rPr>
              <a:t>Стаття 1. </a:t>
            </a:r>
            <a:r>
              <a:rPr lang="uk-UA" dirty="0" smtClean="0"/>
              <a:t>Право на працю </a:t>
            </a:r>
          </a:p>
          <a:p>
            <a:r>
              <a:rPr lang="uk-UA" b="1" dirty="0" smtClean="0">
                <a:solidFill>
                  <a:srgbClr val="00B050"/>
                </a:solidFill>
              </a:rPr>
              <a:t>Стаття 2.</a:t>
            </a:r>
            <a:r>
              <a:rPr lang="uk-UA" b="1" dirty="0" smtClean="0"/>
              <a:t> </a:t>
            </a:r>
            <a:r>
              <a:rPr lang="uk-UA" dirty="0" smtClean="0"/>
              <a:t>Право на справедливі умови праці </a:t>
            </a:r>
          </a:p>
          <a:p>
            <a:r>
              <a:rPr lang="uk-UA" b="1" dirty="0" smtClean="0">
                <a:solidFill>
                  <a:srgbClr val="00B050"/>
                </a:solidFill>
              </a:rPr>
              <a:t>Стаття 3.</a:t>
            </a:r>
            <a:r>
              <a:rPr lang="uk-UA" b="1" dirty="0" smtClean="0"/>
              <a:t> </a:t>
            </a:r>
            <a:r>
              <a:rPr lang="uk-UA" dirty="0" smtClean="0"/>
              <a:t>Право на безпечні та здорові умови праці </a:t>
            </a:r>
          </a:p>
          <a:p>
            <a:r>
              <a:rPr lang="uk-UA" b="1" dirty="0" smtClean="0">
                <a:solidFill>
                  <a:srgbClr val="00B050"/>
                </a:solidFill>
              </a:rPr>
              <a:t>Стаття 4. </a:t>
            </a:r>
            <a:r>
              <a:rPr lang="uk-UA" dirty="0" smtClean="0"/>
              <a:t>Право на справедливу винагороду </a:t>
            </a:r>
          </a:p>
          <a:p>
            <a:r>
              <a:rPr lang="uk-UA" b="1" dirty="0" smtClean="0">
                <a:solidFill>
                  <a:srgbClr val="00B050"/>
                </a:solidFill>
              </a:rPr>
              <a:t>Стаття 6</a:t>
            </a:r>
            <a:r>
              <a:rPr lang="uk-UA" b="1" dirty="0" smtClean="0"/>
              <a:t>. </a:t>
            </a:r>
            <a:r>
              <a:rPr lang="uk-UA" dirty="0" smtClean="0"/>
              <a:t>Право на укладання колективних договорів </a:t>
            </a:r>
          </a:p>
          <a:p>
            <a:r>
              <a:rPr lang="uk-UA" dirty="0" smtClean="0"/>
              <a:t> </a:t>
            </a:r>
            <a:r>
              <a:rPr lang="uk-UA" b="1" dirty="0" smtClean="0">
                <a:solidFill>
                  <a:srgbClr val="00B050"/>
                </a:solidFill>
              </a:rPr>
              <a:t>Стаття 24</a:t>
            </a:r>
            <a:r>
              <a:rPr lang="uk-UA" b="1" dirty="0" smtClean="0"/>
              <a:t>. </a:t>
            </a:r>
            <a:r>
              <a:rPr lang="uk-UA" dirty="0" smtClean="0"/>
              <a:t>Право на захист у випадках звільнення </a:t>
            </a:r>
          </a:p>
          <a:p>
            <a:r>
              <a:rPr lang="uk-UA" b="1" dirty="0" smtClean="0">
                <a:solidFill>
                  <a:srgbClr val="00B050"/>
                </a:solidFill>
              </a:rPr>
              <a:t>Стаття 26</a:t>
            </a:r>
            <a:r>
              <a:rPr lang="uk-UA" b="1" dirty="0" smtClean="0"/>
              <a:t>. </a:t>
            </a:r>
            <a:r>
              <a:rPr lang="uk-UA" dirty="0" smtClean="0"/>
              <a:t>Право на гідне ставлення на роботі </a:t>
            </a:r>
          </a:p>
          <a:p>
            <a:r>
              <a:rPr lang="uk-UA" b="1" dirty="0" smtClean="0">
                <a:solidFill>
                  <a:srgbClr val="00B050"/>
                </a:solidFill>
              </a:rPr>
              <a:t>Стаття 29</a:t>
            </a:r>
            <a:r>
              <a:rPr lang="uk-UA" b="1" dirty="0" smtClean="0"/>
              <a:t>. </a:t>
            </a:r>
            <a:r>
              <a:rPr lang="uk-UA" dirty="0" smtClean="0"/>
              <a:t>Право на інформацію та консультації під час колективного звільнення </a:t>
            </a:r>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algn="ctr">
              <a:buNone/>
            </a:pPr>
            <a:r>
              <a:rPr lang="uk-UA" b="1" dirty="0" smtClean="0">
                <a:solidFill>
                  <a:srgbClr val="000099"/>
                </a:solidFill>
              </a:rPr>
              <a:t>Забезпечення реалізації міжнародних </a:t>
            </a:r>
          </a:p>
          <a:p>
            <a:pPr algn="ctr">
              <a:buNone/>
            </a:pPr>
            <a:r>
              <a:rPr lang="uk-UA" b="1" dirty="0" smtClean="0">
                <a:solidFill>
                  <a:srgbClr val="000099"/>
                </a:solidFill>
              </a:rPr>
              <a:t>принципів права </a:t>
            </a:r>
          </a:p>
          <a:p>
            <a:endParaRPr lang="uk-UA" b="1" dirty="0" smtClean="0"/>
          </a:p>
          <a:p>
            <a:r>
              <a:rPr lang="uk-UA" b="1" dirty="0" smtClean="0"/>
              <a:t>Права і свободи, закріплені в документах, які мають статус міжнародно-правових договорів, є частиною національного законодавства України </a:t>
            </a:r>
            <a:r>
              <a:rPr lang="uk-UA" sz="2000" dirty="0" smtClean="0">
                <a:solidFill>
                  <a:srgbClr val="00B050"/>
                </a:solidFill>
              </a:rPr>
              <a:t>(ч.1 ст. 9 Конституції України).</a:t>
            </a:r>
          </a:p>
          <a:p>
            <a:endParaRPr lang="uk-UA" dirty="0" smtClean="0"/>
          </a:p>
          <a:p>
            <a:r>
              <a:rPr lang="uk-UA" b="1" dirty="0" smtClean="0"/>
              <a:t>Якщо міжнародним договором України, який набув чинності в установленому порядку, встановлено інші правила, ніж ті, що передбачені у відповідному акті законодавства України, застосовуються правила міжнародного договору </a:t>
            </a:r>
            <a:r>
              <a:rPr lang="uk-UA" sz="2000" dirty="0" smtClean="0">
                <a:solidFill>
                  <a:srgbClr val="00B050"/>
                </a:solidFill>
              </a:rPr>
              <a:t>(ч. 2 ст. 19 Закону України «Про міжнародні договори України» від 29.06.2004 № 1906-IV).</a:t>
            </a:r>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179388" y="520725"/>
            <a:ext cx="8640762" cy="1200314"/>
          </a:xfrm>
          <a:prstGeom prst="rect">
            <a:avLst/>
          </a:prstGeom>
          <a:noFill/>
          <a:ln w="9525">
            <a:noFill/>
            <a:miter lim="800000"/>
            <a:headEnd/>
            <a:tailEnd/>
          </a:ln>
        </p:spPr>
        <p:txBody>
          <a:bodyPr wrap="square" lIns="91426" tIns="45713" rIns="91426" bIns="45713" anchor="ctr">
            <a:spAutoFit/>
          </a:bodyPr>
          <a:lstStyle/>
          <a:p>
            <a:pPr algn="ctr" defTabSz="781050" eaLnBrk="0" hangingPunct="0">
              <a:defRPr/>
            </a:pPr>
            <a:r>
              <a:rPr lang="uk-UA" sz="2400" b="1" dirty="0" smtClean="0">
                <a:solidFill>
                  <a:srgbClr val="000099"/>
                </a:solidFill>
                <a:effectLst>
                  <a:outerShdw blurRad="38100" dist="38100" dir="2700000" algn="tl">
                    <a:srgbClr val="C0C0C0"/>
                  </a:outerShdw>
                </a:effectLst>
                <a:latin typeface="Times New Roman" pitchFamily="18" charset="0"/>
                <a:cs typeface="Times New Roman" pitchFamily="18" charset="0"/>
              </a:rPr>
              <a:t>ЗАКОН  </a:t>
            </a:r>
            <a:r>
              <a:rPr lang="uk-UA" sz="2400" b="1" dirty="0">
                <a:solidFill>
                  <a:srgbClr val="000099"/>
                </a:solidFill>
                <a:effectLst>
                  <a:outerShdw blurRad="38100" dist="38100" dir="2700000" algn="tl">
                    <a:srgbClr val="C0C0C0"/>
                  </a:outerShdw>
                </a:effectLst>
                <a:latin typeface="Times New Roman" pitchFamily="18" charset="0"/>
                <a:cs typeface="Times New Roman" pitchFamily="18" charset="0"/>
              </a:rPr>
              <a:t>УКРАЇНИ</a:t>
            </a:r>
            <a:endParaRPr lang="uk-UA" sz="2400" b="1" dirty="0">
              <a:solidFill>
                <a:srgbClr val="000099"/>
              </a:solidFill>
              <a:effectLst>
                <a:outerShdw blurRad="38100" dist="38100" dir="2700000" algn="tl">
                  <a:srgbClr val="C0C0C0"/>
                </a:outerShdw>
              </a:effectLst>
              <a:latin typeface="Times New Roman" pitchFamily="18" charset="0"/>
            </a:endParaRPr>
          </a:p>
          <a:p>
            <a:pPr algn="ctr" defTabSz="781050" eaLnBrk="0" hangingPunct="0">
              <a:defRPr/>
            </a:pPr>
            <a:r>
              <a:rPr lang="uk-UA" sz="2400" b="1" dirty="0" err="1">
                <a:solidFill>
                  <a:srgbClr val="000099"/>
                </a:solidFill>
                <a:effectLst>
                  <a:outerShdw blurRad="38100" dist="38100" dir="2700000" algn="tl">
                    <a:srgbClr val="C0C0C0"/>
                  </a:outerShdw>
                </a:effectLst>
                <a:latin typeface="Times New Roman" pitchFamily="18" charset="0"/>
                <a:cs typeface="Times New Roman" pitchFamily="18" charset="0"/>
              </a:rPr>
              <a:t>“Про</a:t>
            </a:r>
            <a:r>
              <a:rPr lang="uk-UA" sz="2400" b="1" dirty="0">
                <a:solidFill>
                  <a:srgbClr val="000099"/>
                </a:solidFill>
                <a:effectLst>
                  <a:outerShdw blurRad="38100" dist="38100" dir="2700000" algn="tl">
                    <a:srgbClr val="C0C0C0"/>
                  </a:outerShdw>
                </a:effectLst>
                <a:latin typeface="Times New Roman" pitchFamily="18" charset="0"/>
                <a:cs typeface="Times New Roman" pitchFamily="18" charset="0"/>
              </a:rPr>
              <a:t> професійні спілки, їх права та гарантії </a:t>
            </a:r>
            <a:r>
              <a:rPr lang="uk-UA" sz="2400" b="1" dirty="0" err="1">
                <a:solidFill>
                  <a:srgbClr val="000099"/>
                </a:solidFill>
                <a:effectLst>
                  <a:outerShdw blurRad="38100" dist="38100" dir="2700000" algn="tl">
                    <a:srgbClr val="C0C0C0"/>
                  </a:outerShdw>
                </a:effectLst>
                <a:latin typeface="Times New Roman" pitchFamily="18" charset="0"/>
                <a:cs typeface="Times New Roman" pitchFamily="18" charset="0"/>
              </a:rPr>
              <a:t>діяльності”</a:t>
            </a:r>
            <a:endParaRPr lang="uk-UA" sz="2400" b="1" dirty="0">
              <a:solidFill>
                <a:srgbClr val="000099"/>
              </a:solidFill>
              <a:effectLst>
                <a:outerShdw blurRad="38100" dist="38100" dir="2700000" algn="tl">
                  <a:srgbClr val="C0C0C0"/>
                </a:outerShdw>
              </a:effectLst>
              <a:latin typeface="Times New Roman" pitchFamily="18" charset="0"/>
              <a:cs typeface="Times New Roman" pitchFamily="18" charset="0"/>
            </a:endParaRPr>
          </a:p>
          <a:p>
            <a:pPr algn="ctr" defTabSz="781050" eaLnBrk="0" hangingPunct="0">
              <a:defRPr/>
            </a:pPr>
            <a:endParaRPr lang="uk-UA" sz="2400" b="1" dirty="0">
              <a:solidFill>
                <a:srgbClr val="000099"/>
              </a:solidFill>
              <a:effectLst>
                <a:outerShdw blurRad="38100" dist="38100" dir="2700000" algn="tl">
                  <a:srgbClr val="C0C0C0"/>
                </a:outerShdw>
              </a:effectLst>
              <a:latin typeface="Times New Roman" pitchFamily="18" charset="0"/>
            </a:endParaRPr>
          </a:p>
        </p:txBody>
      </p:sp>
      <p:sp>
        <p:nvSpPr>
          <p:cNvPr id="49154" name="Rectangle 2"/>
          <p:cNvSpPr>
            <a:spLocks noChangeArrowheads="1"/>
          </p:cNvSpPr>
          <p:nvPr/>
        </p:nvSpPr>
        <p:spPr bwMode="auto">
          <a:xfrm>
            <a:off x="357158" y="1970735"/>
            <a:ext cx="8358246" cy="4401191"/>
          </a:xfrm>
          <a:prstGeom prst="rect">
            <a:avLst/>
          </a:prstGeom>
          <a:noFill/>
          <a:ln w="9525">
            <a:noFill/>
            <a:miter lim="800000"/>
            <a:headEnd/>
            <a:tailEnd/>
          </a:ln>
        </p:spPr>
        <p:txBody>
          <a:bodyPr wrap="square" lIns="91426" tIns="45713" rIns="91426" bIns="45713" anchor="ctr">
            <a:spAutoFit/>
          </a:bodyPr>
          <a:lstStyle/>
          <a:p>
            <a:pPr indent="238125" algn="just" defTabSz="781050" eaLnBrk="0" hangingPunct="0">
              <a:defRPr/>
            </a:pPr>
            <a:r>
              <a:rPr lang="uk-UA" sz="2400" b="1" dirty="0">
                <a:solidFill>
                  <a:srgbClr val="00759E"/>
                </a:solidFill>
                <a:effectLst>
                  <a:outerShdw blurRad="38100" dist="38100" dir="2700000" algn="tl">
                    <a:srgbClr val="C0C0C0"/>
                  </a:outerShdw>
                </a:effectLst>
                <a:latin typeface="Times New Roman" pitchFamily="18" charset="0"/>
                <a:cs typeface="Times New Roman" pitchFamily="18" charset="0"/>
              </a:rPr>
              <a:t>Стаття 3. Сфера дії </a:t>
            </a:r>
            <a:r>
              <a:rPr lang="uk-UA" sz="2400" b="1" dirty="0" smtClean="0">
                <a:solidFill>
                  <a:srgbClr val="00759E"/>
                </a:solidFill>
                <a:effectLst>
                  <a:outerShdw blurRad="38100" dist="38100" dir="2700000" algn="tl">
                    <a:srgbClr val="C0C0C0"/>
                  </a:outerShdw>
                </a:effectLst>
                <a:latin typeface="Times New Roman" pitchFamily="18" charset="0"/>
                <a:cs typeface="Times New Roman" pitchFamily="18" charset="0"/>
              </a:rPr>
              <a:t>Закону</a:t>
            </a:r>
          </a:p>
          <a:p>
            <a:pPr indent="238125" algn="just" defTabSz="781050" eaLnBrk="0" hangingPunct="0">
              <a:defRPr/>
            </a:pPr>
            <a:endParaRPr lang="uk-UA" sz="2400" b="1" dirty="0">
              <a:solidFill>
                <a:srgbClr val="00759E"/>
              </a:solidFill>
              <a:effectLst>
                <a:outerShdw blurRad="38100" dist="38100" dir="2700000" algn="tl">
                  <a:srgbClr val="C0C0C0"/>
                </a:outerShdw>
              </a:effectLst>
              <a:latin typeface="Times New Roman" pitchFamily="18" charset="0"/>
            </a:endParaRPr>
          </a:p>
          <a:p>
            <a:pPr indent="238125" algn="just" defTabSz="781050" eaLnBrk="0" hangingPunct="0">
              <a:defRPr/>
            </a:pPr>
            <a:r>
              <a:rPr lang="uk-UA" sz="2400" b="1" dirty="0">
                <a:effectLst>
                  <a:outerShdw blurRad="38100" dist="38100" dir="2700000" algn="tl">
                    <a:srgbClr val="C0C0C0"/>
                  </a:outerShdw>
                </a:effectLst>
                <a:latin typeface="Times New Roman" pitchFamily="18" charset="0"/>
                <a:cs typeface="Times New Roman" pitchFamily="18" charset="0"/>
              </a:rPr>
              <a:t>	Дія цього Закону поширюється на діяльність профспілок, їх організацій, об'єднань профспілок, профспілкових органів і на профспілкових представників у межах їх повноважень, на роботодавців, їх об'єднання, а також на державні органи та органи місцевого самоврядування</a:t>
            </a:r>
            <a:r>
              <a:rPr lang="uk-UA" sz="2800" b="1" dirty="0" smtClean="0">
                <a:effectLst>
                  <a:outerShdw blurRad="38100" dist="38100" dir="2700000" algn="tl">
                    <a:srgbClr val="C0C0C0"/>
                  </a:outerShdw>
                </a:effectLst>
                <a:latin typeface="Times New Roman" pitchFamily="18" charset="0"/>
                <a:cs typeface="Times New Roman" pitchFamily="18" charset="0"/>
              </a:rPr>
              <a:t>.</a:t>
            </a:r>
          </a:p>
          <a:p>
            <a:pPr indent="238125" algn="just" defTabSz="781050" eaLnBrk="0" hangingPunct="0">
              <a:defRPr/>
            </a:pPr>
            <a:endParaRPr lang="uk-UA" sz="2800" b="1" dirty="0" smtClean="0">
              <a:effectLst>
                <a:outerShdw blurRad="38100" dist="38100" dir="2700000" algn="tl">
                  <a:srgbClr val="C0C0C0"/>
                </a:outerShdw>
              </a:effectLst>
              <a:latin typeface="Times New Roman" pitchFamily="18" charset="0"/>
              <a:cs typeface="Times New Roman" pitchFamily="18" charset="0"/>
            </a:endParaRPr>
          </a:p>
          <a:p>
            <a:pPr indent="238125" algn="just" defTabSz="781050" eaLnBrk="0" hangingPunct="0">
              <a:defRPr/>
            </a:pPr>
            <a:endParaRPr lang="uk-UA" sz="2800" b="1" dirty="0" smtClean="0">
              <a:effectLst>
                <a:outerShdw blurRad="38100" dist="38100" dir="2700000" algn="tl">
                  <a:srgbClr val="C0C0C0"/>
                </a:outerShdw>
              </a:effectLst>
              <a:latin typeface="Times New Roman" pitchFamily="18" charset="0"/>
              <a:cs typeface="Times New Roman" pitchFamily="18" charset="0"/>
            </a:endParaRPr>
          </a:p>
          <a:p>
            <a:pPr indent="238125" algn="just" defTabSz="781050" eaLnBrk="0" hangingPunct="0">
              <a:defRPr/>
            </a:pPr>
            <a:endParaRPr lang="uk-UA" sz="2800" b="1" dirty="0">
              <a:effectLst>
                <a:outerShdw blurRad="38100" dist="38100" dir="2700000" algn="tl">
                  <a:srgbClr val="C0C0C0"/>
                </a:outerShdw>
              </a:effectLst>
              <a:latin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620713"/>
            <a:ext cx="7467600" cy="1143000"/>
          </a:xfrm>
        </p:spPr>
        <p:txBody>
          <a:bodyPr>
            <a:normAutofit fontScale="90000"/>
          </a:bodyPr>
          <a:lstStyle/>
          <a:p>
            <a:pPr algn="ctr" eaLnBrk="1" fontAlgn="auto" hangingPunct="1">
              <a:spcAft>
                <a:spcPts val="0"/>
              </a:spcAft>
              <a:defRPr/>
            </a:pPr>
            <a:r>
              <a:rPr lang="uk-UA" sz="2700" b="1" dirty="0" smtClean="0">
                <a:solidFill>
                  <a:srgbClr val="0070C0"/>
                </a:solidFill>
                <a:latin typeface="Times New Roman" pitchFamily="18" charset="0"/>
                <a:cs typeface="Times New Roman" pitchFamily="18" charset="0"/>
              </a:rPr>
              <a:t>Стаття 19. Право профспілок, їх об'єднань представляти і захищати права та інтереси членів профспілок</a:t>
            </a:r>
            <a:r>
              <a:rPr lang="uk-UA" dirty="0" smtClean="0">
                <a:solidFill>
                  <a:srgbClr val="66FF99"/>
                </a:solidFill>
                <a:effectLst>
                  <a:outerShdw blurRad="38100" dist="38100" dir="2700000" algn="tl">
                    <a:srgbClr val="1F497D"/>
                  </a:outerShdw>
                </a:effectLst>
                <a:latin typeface="Times New Roman" pitchFamily="18" charset="0"/>
              </a:rPr>
              <a:t/>
            </a:r>
            <a:br>
              <a:rPr lang="uk-UA" dirty="0" smtClean="0">
                <a:solidFill>
                  <a:srgbClr val="66FF99"/>
                </a:solidFill>
                <a:effectLst>
                  <a:outerShdw blurRad="38100" dist="38100" dir="2700000" algn="tl">
                    <a:srgbClr val="1F497D"/>
                  </a:outerShdw>
                </a:effectLst>
                <a:latin typeface="Times New Roman" pitchFamily="18" charset="0"/>
              </a:rPr>
            </a:br>
            <a:endParaRPr lang="uk-UA" dirty="0"/>
          </a:p>
        </p:txBody>
      </p:sp>
      <p:sp>
        <p:nvSpPr>
          <p:cNvPr id="20482" name="Прямоугольник 3"/>
          <p:cNvSpPr>
            <a:spLocks noChangeArrowheads="1"/>
          </p:cNvSpPr>
          <p:nvPr/>
        </p:nvSpPr>
        <p:spPr bwMode="auto">
          <a:xfrm>
            <a:off x="179388" y="1341438"/>
            <a:ext cx="8424862" cy="4893647"/>
          </a:xfrm>
          <a:prstGeom prst="rect">
            <a:avLst/>
          </a:prstGeom>
          <a:noFill/>
          <a:ln w="9525">
            <a:noFill/>
            <a:miter lim="800000"/>
            <a:headEnd/>
            <a:tailEnd/>
          </a:ln>
        </p:spPr>
        <p:txBody>
          <a:bodyPr>
            <a:spAutoFit/>
          </a:bodyPr>
          <a:lstStyle/>
          <a:p>
            <a:pPr indent="277813" algn="just" eaLnBrk="0" hangingPunct="0"/>
            <a:r>
              <a:rPr lang="uk-UA" sz="2600" b="1" dirty="0">
                <a:latin typeface="Times New Roman" pitchFamily="18" charset="0"/>
                <a:cs typeface="Times New Roman" pitchFamily="18" charset="0"/>
              </a:rPr>
              <a:t>Профспілки, їх об'єднання здійснюють представництво і захист трудових, соціально-економічних прав та інтересів членів профспілок в державних органах та органах місцевого самоврядування, у відносинах з роботодавцями, а також з іншими об'єднаннями громадян.</a:t>
            </a:r>
          </a:p>
          <a:p>
            <a:pPr indent="277813" algn="just" eaLnBrk="0" hangingPunct="0"/>
            <a:r>
              <a:rPr lang="uk-UA" sz="2600" b="1" dirty="0">
                <a:latin typeface="Times New Roman" pitchFamily="18" charset="0"/>
                <a:cs typeface="Times New Roman" pitchFamily="18" charset="0"/>
              </a:rPr>
              <a:t>Представництво інтересів членів профспілки у взаємовідносинах з роботодавцями, державними органами та органами місцевого самоврядування здійснюється на основі системи колективних договорів та угод, а також відповідно до законодавства</a:t>
            </a:r>
            <a:r>
              <a:rPr lang="uk-UA" sz="2600" dirty="0">
                <a:latin typeface="Century Schoolbook" pitchFamily="18" charset="0"/>
              </a:rPr>
              <a:t>.</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476250"/>
            <a:ext cx="8424863" cy="1296988"/>
          </a:xfrm>
        </p:spPr>
        <p:txBody>
          <a:bodyPr>
            <a:noAutofit/>
          </a:bodyPr>
          <a:lstStyle/>
          <a:p>
            <a:pPr algn="ctr" eaLnBrk="1" fontAlgn="auto" hangingPunct="1">
              <a:spcAft>
                <a:spcPts val="0"/>
              </a:spcAft>
              <a:defRPr/>
            </a:pPr>
            <a:r>
              <a:rPr lang="uk-UA" sz="2400" b="1" dirty="0" smtClean="0">
                <a:solidFill>
                  <a:srgbClr val="0070C0"/>
                </a:solidFill>
                <a:latin typeface="Times New Roman" pitchFamily="18" charset="0"/>
                <a:cs typeface="Times New Roman" pitchFamily="18" charset="0"/>
              </a:rPr>
              <a:t>Стаття 20. Право профспілок, їх об'єднань на ведення колективних переговорів та укладання колективних договорів і угод</a:t>
            </a:r>
            <a:r>
              <a:rPr lang="uk-UA" sz="2400" dirty="0" smtClean="0">
                <a:solidFill>
                  <a:srgbClr val="66FF99"/>
                </a:solidFill>
                <a:effectLst>
                  <a:outerShdw blurRad="38100" dist="38100" dir="2700000" algn="tl">
                    <a:srgbClr val="1F497D"/>
                  </a:outerShdw>
                </a:effectLst>
                <a:latin typeface="Times New Roman" pitchFamily="18" charset="0"/>
              </a:rPr>
              <a:t/>
            </a:r>
            <a:br>
              <a:rPr lang="uk-UA" sz="2400" dirty="0" smtClean="0">
                <a:solidFill>
                  <a:srgbClr val="66FF99"/>
                </a:solidFill>
                <a:effectLst>
                  <a:outerShdw blurRad="38100" dist="38100" dir="2700000" algn="tl">
                    <a:srgbClr val="1F497D"/>
                  </a:outerShdw>
                </a:effectLst>
                <a:latin typeface="Times New Roman" pitchFamily="18" charset="0"/>
              </a:rPr>
            </a:br>
            <a:endParaRPr lang="uk-UA" sz="2400" dirty="0"/>
          </a:p>
        </p:txBody>
      </p:sp>
      <p:sp>
        <p:nvSpPr>
          <p:cNvPr id="21506" name="Прямоугольник 4"/>
          <p:cNvSpPr>
            <a:spLocks noChangeArrowheads="1"/>
          </p:cNvSpPr>
          <p:nvPr/>
        </p:nvSpPr>
        <p:spPr bwMode="auto">
          <a:xfrm>
            <a:off x="179388" y="1700213"/>
            <a:ext cx="8353425" cy="4362450"/>
          </a:xfrm>
          <a:prstGeom prst="rect">
            <a:avLst/>
          </a:prstGeom>
          <a:noFill/>
          <a:ln w="9525">
            <a:noFill/>
            <a:miter lim="800000"/>
            <a:headEnd/>
            <a:tailEnd/>
          </a:ln>
        </p:spPr>
        <p:txBody>
          <a:bodyPr>
            <a:spAutoFit/>
          </a:bodyPr>
          <a:lstStyle/>
          <a:p>
            <a:pPr indent="277813" algn="just" eaLnBrk="0" hangingPunct="0"/>
            <a:r>
              <a:rPr lang="uk-UA" sz="2800" b="1">
                <a:latin typeface="Times New Roman" pitchFamily="18" charset="0"/>
                <a:cs typeface="Times New Roman" pitchFamily="18" charset="0"/>
              </a:rPr>
              <a:t>	Профспілки, їх організації та об'єднання ведуть колективні переговори, укладають колективні договори, генеральну, галузеві (міжгалузеві), територіальні угоди від імені працівників у порядку, встановленому законом.</a:t>
            </a:r>
          </a:p>
          <a:p>
            <a:pPr indent="277813" algn="just" eaLnBrk="0" hangingPunct="0"/>
            <a:r>
              <a:rPr lang="uk-UA" sz="2800" b="1">
                <a:latin typeface="Times New Roman" pitchFamily="18" charset="0"/>
                <a:cs typeface="Times New Roman" pitchFamily="18" charset="0"/>
              </a:rPr>
              <a:t>	Роботодавці, їх об'єднання, органи виконавчої влади, органи місцевого самоврядування зобов'язані брати участь у колективних переговорах щодо укладання колективних договорів і угод.</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404813"/>
            <a:ext cx="8424863" cy="1523989"/>
          </a:xfrm>
        </p:spPr>
        <p:txBody>
          <a:bodyPr>
            <a:noAutofit/>
          </a:bodyPr>
          <a:lstStyle/>
          <a:p>
            <a:pPr indent="278597" algn="ctr" fontAlgn="auto">
              <a:spcAft>
                <a:spcPts val="0"/>
              </a:spcAft>
              <a:defRPr/>
            </a:pPr>
            <a:r>
              <a:rPr lang="uk-UA" sz="2400" b="1" dirty="0" smtClean="0">
                <a:solidFill>
                  <a:schemeClr val="accent2">
                    <a:lumMod val="75000"/>
                  </a:schemeClr>
                </a:solidFill>
                <a:latin typeface="Times New Roman" pitchFamily="18" charset="0"/>
                <a:cs typeface="Times New Roman" pitchFamily="18" charset="0"/>
              </a:rPr>
              <a:t>Стаття 21.</a:t>
            </a:r>
            <a:r>
              <a:rPr lang="uk-UA" sz="2400" dirty="0" smtClean="0">
                <a:solidFill>
                  <a:schemeClr val="accent2">
                    <a:lumMod val="75000"/>
                  </a:schemeClr>
                </a:solidFill>
                <a:latin typeface="Times New Roman" pitchFamily="18" charset="0"/>
                <a:cs typeface="Times New Roman" pitchFamily="18" charset="0"/>
              </a:rPr>
              <a:t> </a:t>
            </a:r>
            <a:r>
              <a:rPr lang="uk-UA" sz="2400" b="1" dirty="0" smtClean="0">
                <a:solidFill>
                  <a:schemeClr val="accent2">
                    <a:lumMod val="75000"/>
                  </a:schemeClr>
                </a:solidFill>
                <a:latin typeface="Times New Roman" pitchFamily="18" charset="0"/>
                <a:cs typeface="Times New Roman" pitchFamily="18" charset="0"/>
              </a:rPr>
              <a:t>Повноваження профспілок, їх об'єднань щодо захисту прав громадян на працю та здійснення громадського контролю за додержанням законодавства про працю</a:t>
            </a:r>
            <a:endParaRPr lang="uk-UA" sz="2400" dirty="0" smtClean="0">
              <a:solidFill>
                <a:schemeClr val="accent2">
                  <a:lumMod val="75000"/>
                </a:schemeClr>
              </a:solidFill>
              <a:latin typeface="Times New Roman" pitchFamily="18" charset="0"/>
            </a:endParaRPr>
          </a:p>
        </p:txBody>
      </p:sp>
      <p:sp>
        <p:nvSpPr>
          <p:cNvPr id="3" name="Содержимое 2"/>
          <p:cNvSpPr>
            <a:spLocks noGrp="1"/>
          </p:cNvSpPr>
          <p:nvPr>
            <p:ph sz="quarter" idx="1"/>
          </p:nvPr>
        </p:nvSpPr>
        <p:spPr>
          <a:xfrm>
            <a:off x="107950" y="2000240"/>
            <a:ext cx="8424863" cy="4452948"/>
          </a:xfrm>
        </p:spPr>
        <p:txBody>
          <a:bodyPr>
            <a:normAutofit fontScale="92500" lnSpcReduction="10000"/>
          </a:bodyPr>
          <a:lstStyle/>
          <a:p>
            <a:r>
              <a:rPr lang="uk-UA" sz="2800" b="1" dirty="0" smtClean="0">
                <a:latin typeface="Times New Roman" pitchFamily="18" charset="0"/>
                <a:cs typeface="Times New Roman" pitchFamily="18" charset="0"/>
              </a:rPr>
              <a:t>Проекти законів </a:t>
            </a:r>
            <a:r>
              <a:rPr lang="uk-UA" sz="2800" dirty="0" smtClean="0">
                <a:latin typeface="Times New Roman" pitchFamily="18" charset="0"/>
                <a:cs typeface="Times New Roman" pitchFamily="18" charset="0"/>
              </a:rPr>
              <a:t>з питань формування та реалізації державної соціальної та економічної політики, регулювання трудових, соціальних, економічних відносин подаються відповідними органами виконавчої влади </a:t>
            </a:r>
            <a:r>
              <a:rPr lang="uk-UA" sz="2800" u="sng" dirty="0" smtClean="0">
                <a:latin typeface="Times New Roman" pitchFamily="18" charset="0"/>
                <a:cs typeface="Times New Roman" pitchFamily="18" charset="0"/>
              </a:rPr>
              <a:t>з урахуванням пропозицій </a:t>
            </a:r>
            <a:r>
              <a:rPr lang="uk-UA" sz="2800" dirty="0" smtClean="0">
                <a:latin typeface="Times New Roman" pitchFamily="18" charset="0"/>
                <a:cs typeface="Times New Roman" pitchFamily="18" charset="0"/>
              </a:rPr>
              <a:t>всеукраїнських профспілок, їх об'єднань. </a:t>
            </a:r>
          </a:p>
          <a:p>
            <a:r>
              <a:rPr lang="uk-UA" sz="2800" b="1" dirty="0" smtClean="0">
                <a:latin typeface="Times New Roman" pitchFamily="18" charset="0"/>
                <a:cs typeface="Times New Roman" pitchFamily="18" charset="0"/>
              </a:rPr>
              <a:t>Проекти нормативно-правових актів</a:t>
            </a:r>
            <a:r>
              <a:rPr lang="uk-UA" sz="2800" dirty="0" smtClean="0">
                <a:latin typeface="Times New Roman" pitchFamily="18" charset="0"/>
                <a:cs typeface="Times New Roman" pitchFamily="18" charset="0"/>
              </a:rPr>
              <a:t>, які стосуються регулювання трудових, соціальних, економічних відносин, розглядаються органами виконавчої влади та органами місцевого самоврядування </a:t>
            </a:r>
            <a:r>
              <a:rPr lang="uk-UA" sz="2800" u="sng" dirty="0" smtClean="0">
                <a:latin typeface="Times New Roman" pitchFamily="18" charset="0"/>
                <a:cs typeface="Times New Roman" pitchFamily="18" charset="0"/>
              </a:rPr>
              <a:t>з урахуванням думки </a:t>
            </a:r>
            <a:r>
              <a:rPr lang="uk-UA" sz="2800" dirty="0" smtClean="0">
                <a:latin typeface="Times New Roman" pitchFamily="18" charset="0"/>
                <a:cs typeface="Times New Roman" pitchFamily="18" charset="0"/>
              </a:rPr>
              <a:t>відповідних профспілок, об'єднань профспілок</a:t>
            </a:r>
            <a:r>
              <a:rPr lang="uk-UA" sz="3200" dirty="0" smtClean="0"/>
              <a:t>. </a:t>
            </a:r>
          </a:p>
          <a:p>
            <a:pPr indent="277813" algn="just">
              <a:buFont typeface="Wingdings" pitchFamily="2" charset="2"/>
              <a:buNone/>
              <a:defRPr/>
            </a:pPr>
            <a:endParaRPr lang="uk-UA" sz="3000" b="1" dirty="0" smtClean="0">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500042"/>
            <a:ext cx="8353425" cy="5786478"/>
          </a:xfrm>
        </p:spPr>
        <p:txBody>
          <a:bodyPr/>
          <a:lstStyle/>
          <a:p>
            <a:pPr algn="just">
              <a:spcBef>
                <a:spcPts val="1200"/>
              </a:spcBef>
            </a:pPr>
            <a:r>
              <a:rPr lang="uk-UA" sz="2000" dirty="0" smtClean="0"/>
              <a:t>Профспілки, їх об'єднання мають право </a:t>
            </a:r>
            <a:r>
              <a:rPr lang="uk-UA" sz="2000" b="1" dirty="0" smtClean="0"/>
              <a:t>вносити пропозиції суб'єктам права законодавчої ініціативи </a:t>
            </a:r>
            <a:r>
              <a:rPr lang="uk-UA" sz="2000" dirty="0" smtClean="0"/>
              <a:t>і відповідним державним органам про прийняття або внесення змін до законів і інших нормативно-правових актів з питань формування та реалізації державної соціальної та економічної політики, регулювання трудових, соціальних, економічних відносин. </a:t>
            </a:r>
          </a:p>
          <a:p>
            <a:pPr algn="just">
              <a:spcBef>
                <a:spcPts val="1200"/>
              </a:spcBef>
            </a:pPr>
            <a:r>
              <a:rPr lang="uk-UA" sz="2000" dirty="0" smtClean="0"/>
              <a:t>Профспілки, їх об'єднання мають </a:t>
            </a:r>
            <a:r>
              <a:rPr lang="uk-UA" sz="2000" b="1" dirty="0" smtClean="0"/>
              <a:t>право брати участь у розгляді </a:t>
            </a:r>
            <a:r>
              <a:rPr lang="uk-UA" sz="2000" dirty="0" smtClean="0"/>
              <a:t>органами виконавчої влади та органами місцевого самоврядування, а також роботодавцями, їх об'єднаннями, іншими об'єднаннями громадян </a:t>
            </a:r>
            <a:r>
              <a:rPr lang="uk-UA" sz="2000" b="1" dirty="0" smtClean="0"/>
              <a:t>своїх пропозицій. </a:t>
            </a:r>
          </a:p>
          <a:p>
            <a:pPr>
              <a:spcBef>
                <a:spcPts val="1200"/>
              </a:spcBef>
            </a:pPr>
            <a:r>
              <a:rPr lang="uk-UA" sz="2000" dirty="0" smtClean="0"/>
              <a:t>Профспілки </a:t>
            </a:r>
            <a:r>
              <a:rPr lang="uk-UA" sz="2000" b="1" dirty="0" smtClean="0"/>
              <a:t>здійснюють громадський контроль </a:t>
            </a:r>
            <a:r>
              <a:rPr lang="uk-UA" sz="2000" dirty="0" smtClean="0"/>
              <a:t>за виплатою заробітної плати, додержанням законодавства про працю та про охорону праці, створенням безпечних і нешкідливих умов праці, належних виробничих та санітарно-побутових умов </a:t>
            </a:r>
            <a:r>
              <a:rPr lang="uk-UA" sz="2800" dirty="0" smtClean="0"/>
              <a:t>...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ctr">
              <a:buNone/>
            </a:pPr>
            <a:r>
              <a:rPr lang="uk-UA" b="1" dirty="0" smtClean="0">
                <a:solidFill>
                  <a:srgbClr val="000099"/>
                </a:solidFill>
                <a:latin typeface="Times New Roman" pitchFamily="18" charset="0"/>
                <a:cs typeface="Times New Roman" pitchFamily="18" charset="0"/>
              </a:rPr>
              <a:t>Стаття 33. Право профспілок, їх об'єднань щодо притягнення до відповідальності посадових осіб</a:t>
            </a:r>
            <a:endParaRPr lang="uk-UA" dirty="0" smtClean="0">
              <a:solidFill>
                <a:srgbClr val="000099"/>
              </a:solidFill>
              <a:latin typeface="Times New Roman" pitchFamily="18" charset="0"/>
              <a:cs typeface="Times New Roman" pitchFamily="18" charset="0"/>
            </a:endParaRPr>
          </a:p>
          <a:p>
            <a:pPr algn="just"/>
            <a:r>
              <a:rPr lang="uk-UA" dirty="0" smtClean="0">
                <a:latin typeface="Times New Roman" pitchFamily="18" charset="0"/>
                <a:cs typeface="Times New Roman" pitchFamily="18" charset="0"/>
              </a:rPr>
              <a:t>Профспілкові органи мають </a:t>
            </a:r>
            <a:r>
              <a:rPr lang="uk-UA" b="1" dirty="0" smtClean="0">
                <a:latin typeface="Times New Roman" pitchFamily="18" charset="0"/>
                <a:cs typeface="Times New Roman" pitchFamily="18" charset="0"/>
              </a:rPr>
              <a:t>право вимагати розірвання трудового договору (контракту) з керівником підприємства, </a:t>
            </a:r>
            <a:r>
              <a:rPr lang="uk-UA" dirty="0" smtClean="0">
                <a:latin typeface="Times New Roman" pitchFamily="18" charset="0"/>
                <a:cs typeface="Times New Roman" pitchFamily="18" charset="0"/>
              </a:rPr>
              <a:t>установи або організації, якщо він порушує цей Закон, законодавство про працю, про колективні договори та угоди. </a:t>
            </a:r>
          </a:p>
          <a:p>
            <a:pPr algn="just"/>
            <a:r>
              <a:rPr lang="uk-UA" b="1" dirty="0" smtClean="0">
                <a:latin typeface="Times New Roman" pitchFamily="18" charset="0"/>
                <a:cs typeface="Times New Roman" pitchFamily="18" charset="0"/>
              </a:rPr>
              <a:t>Вимога профспілкових органів про розірвання трудового договору (контракту) є обов'язковою для розгляду і виконання. </a:t>
            </a:r>
            <a:r>
              <a:rPr lang="uk-UA" dirty="0" smtClean="0">
                <a:latin typeface="Times New Roman" pitchFamily="18" charset="0"/>
                <a:cs typeface="Times New Roman" pitchFamily="18" charset="0"/>
              </a:rPr>
              <a:t>У разі незгоди з нею керівник, стосовно якого прийнято рішення, або орган чи особа, від яких залежить звільнення керівника, можуть у двотижневий строк оскаржити рішення профспілкового органу до місцевого суду. У цьому разі виконання вимоги про розірвання трудового договору зупиняється до винесення судом рішення.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ctr">
              <a:buNone/>
            </a:pPr>
            <a:r>
              <a:rPr lang="uk-UA" b="1" dirty="0" smtClean="0">
                <a:solidFill>
                  <a:srgbClr val="000099"/>
                </a:solidFill>
              </a:rPr>
              <a:t>Стаття 38. Повноваження виборного органу первинної профспілкової організації </a:t>
            </a:r>
            <a:endParaRPr lang="uk-UA" dirty="0" smtClean="0">
              <a:solidFill>
                <a:srgbClr val="000099"/>
              </a:solidFill>
            </a:endParaRPr>
          </a:p>
          <a:p>
            <a:r>
              <a:rPr lang="uk-UA" b="1" dirty="0" smtClean="0"/>
              <a:t>укладає та контролює виконання колективного договору</a:t>
            </a:r>
            <a:r>
              <a:rPr lang="uk-UA" dirty="0" smtClean="0"/>
              <a:t>, звітує про його виконання на загальних зборах трудового колективу, звертається з вимогою до відповідних органів про притягнення до відповідальності посадових осіб за невиконання умов колективного договору; </a:t>
            </a:r>
          </a:p>
          <a:p>
            <a:r>
              <a:rPr lang="uk-UA" dirty="0" smtClean="0"/>
              <a:t>разом з роботодавцем вирішує питання:</a:t>
            </a:r>
          </a:p>
          <a:p>
            <a:r>
              <a:rPr lang="uk-UA" dirty="0" smtClean="0"/>
              <a:t>запровадження, перегляду та змін </a:t>
            </a:r>
            <a:r>
              <a:rPr lang="uk-UA" b="1" dirty="0" smtClean="0"/>
              <a:t>норм праці</a:t>
            </a:r>
            <a:r>
              <a:rPr lang="uk-UA" dirty="0" smtClean="0"/>
              <a:t>; </a:t>
            </a:r>
          </a:p>
          <a:p>
            <a:r>
              <a:rPr lang="uk-UA" b="1" dirty="0" smtClean="0"/>
              <a:t>оплати праці </a:t>
            </a:r>
            <a:r>
              <a:rPr lang="uk-UA" dirty="0" smtClean="0"/>
              <a:t>працівників підприємства, форм і систем оплати праці, розцінок, тарифних сіток, схем посадових окладів, умов запровадження та розмірів надбавок, доплат, премій, винагород та інших заохочувальних, компенсаційних виплат;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just"/>
            <a:r>
              <a:rPr lang="uk-UA" b="1" dirty="0" smtClean="0"/>
              <a:t>робочого часу і часу відпочинку</a:t>
            </a:r>
            <a:r>
              <a:rPr lang="uk-UA" dirty="0" smtClean="0"/>
              <a:t>, погоджує графіки змінності та надання відпусток, запровадження підсумованого обліку робочого часу, дає дозвіл на проведення надурочних робіт, </a:t>
            </a:r>
            <a:r>
              <a:rPr lang="uk-UA" dirty="0" err="1" smtClean="0"/>
              <a:t>робіт</a:t>
            </a:r>
            <a:r>
              <a:rPr lang="uk-UA" dirty="0" smtClean="0"/>
              <a:t> у вихідні дні тощо; </a:t>
            </a:r>
          </a:p>
          <a:p>
            <a:pPr algn="just"/>
            <a:r>
              <a:rPr lang="uk-UA" b="1" dirty="0" smtClean="0"/>
              <a:t>соціального розвитку </a:t>
            </a:r>
            <a:r>
              <a:rPr lang="uk-UA" dirty="0" smtClean="0"/>
              <a:t>підприємства, поліпшення умов праці, матеріально-побутового, медичного обслуговування працівників; </a:t>
            </a:r>
          </a:p>
          <a:p>
            <a:pPr algn="just"/>
            <a:r>
              <a:rPr lang="uk-UA" dirty="0" smtClean="0"/>
              <a:t> бере участь у вирішенні </a:t>
            </a:r>
            <a:r>
              <a:rPr lang="uk-UA" b="1" dirty="0" smtClean="0"/>
              <a:t>соціально-економічних питань</a:t>
            </a:r>
            <a:r>
              <a:rPr lang="uk-UA" dirty="0" smtClean="0"/>
              <a:t>, визначенні та затвердженні переліку і порядку надання працівникам соціальних пільг; </a:t>
            </a:r>
          </a:p>
          <a:p>
            <a:pPr algn="just"/>
            <a:r>
              <a:rPr lang="uk-UA" dirty="0" smtClean="0"/>
              <a:t>представляє інтереси працівників за їх дорученням при розгляді </a:t>
            </a:r>
            <a:r>
              <a:rPr lang="uk-UA" b="1" dirty="0" smtClean="0"/>
              <a:t>трудових індивідуальних спорів </a:t>
            </a:r>
            <a:r>
              <a:rPr lang="uk-UA" dirty="0" smtClean="0"/>
              <a:t>та у колективному трудовому спорі, сприяє його вирішенню</a:t>
            </a:r>
            <a:r>
              <a:rPr lang="uk-UA" sz="2800" dirty="0" smtClean="0"/>
              <a:t>;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sz="quarter" idx="1"/>
          </p:nvPr>
        </p:nvSpPr>
        <p:spPr>
          <a:xfrm>
            <a:off x="179388" y="188913"/>
            <a:ext cx="8572500" cy="6259512"/>
          </a:xfrm>
        </p:spPr>
        <p:txBody>
          <a:bodyPr/>
          <a:lstStyle/>
          <a:p>
            <a:pPr marL="0" indent="395288" algn="ctr" eaLnBrk="1" hangingPunct="1">
              <a:spcBef>
                <a:spcPct val="0"/>
              </a:spcBef>
              <a:buFont typeface="Wingdings" pitchFamily="2" charset="2"/>
              <a:buNone/>
            </a:pPr>
            <a:r>
              <a:rPr lang="uk-UA" b="1" dirty="0" smtClean="0">
                <a:solidFill>
                  <a:srgbClr val="3668C4"/>
                </a:solidFill>
                <a:latin typeface="Times New Roman" pitchFamily="18" charset="0"/>
                <a:cs typeface="Times New Roman" pitchFamily="18" charset="0"/>
              </a:rPr>
              <a:t>НОРМАТИВНА БАЗА</a:t>
            </a:r>
            <a:endParaRPr lang="uk-UA" sz="3200" b="1" dirty="0" smtClean="0">
              <a:solidFill>
                <a:srgbClr val="3668C4"/>
              </a:solidFill>
              <a:latin typeface="Times New Roman" pitchFamily="18" charset="0"/>
              <a:cs typeface="Times New Roman" pitchFamily="18" charset="0"/>
            </a:endParaRPr>
          </a:p>
          <a:p>
            <a:pPr marL="0" indent="395288" eaLnBrk="1" hangingPunct="1">
              <a:spcBef>
                <a:spcPct val="0"/>
              </a:spcBef>
              <a:buFont typeface="Wingdings" pitchFamily="2" charset="2"/>
              <a:buNone/>
            </a:pPr>
            <a:r>
              <a:rPr lang="uk-UA" sz="2000" b="1" dirty="0" smtClean="0">
                <a:solidFill>
                  <a:srgbClr val="000099"/>
                </a:solidFill>
                <a:latin typeface="Times New Roman" pitchFamily="18" charset="0"/>
                <a:cs typeface="Times New Roman" pitchFamily="18" charset="0"/>
              </a:rPr>
              <a:t>КОНСТИТУЦІЯ УКРАЇНИ</a:t>
            </a:r>
          </a:p>
          <a:p>
            <a:r>
              <a:rPr lang="uk-UA" sz="2000" b="1" dirty="0" smtClean="0">
                <a:solidFill>
                  <a:srgbClr val="00B050"/>
                </a:solidFill>
              </a:rPr>
              <a:t>Стаття 36</a:t>
            </a:r>
            <a:endParaRPr lang="uk-UA" sz="2000" dirty="0" smtClean="0">
              <a:solidFill>
                <a:srgbClr val="00B050"/>
              </a:solidFill>
            </a:endParaRPr>
          </a:p>
          <a:p>
            <a:r>
              <a:rPr lang="uk-UA" sz="2000" b="1" dirty="0" smtClean="0"/>
              <a:t>Громадяни мають право на участь у професійних спілках з метою захисту своїх трудових і соціально-економічних прав та інтересів.</a:t>
            </a:r>
          </a:p>
          <a:p>
            <a:r>
              <a:rPr lang="uk-UA" sz="2000" b="1" dirty="0" smtClean="0"/>
              <a:t> Професійні спілки є громадськими організаціями, що об'єднують громадян, пов’язаних спільними інтересами за родом їх професійної діяльності. </a:t>
            </a:r>
          </a:p>
          <a:p>
            <a:r>
              <a:rPr lang="uk-UA" sz="2000" b="1" dirty="0" smtClean="0"/>
              <a:t>Професійні спілки утворюються без попереднього дозволу на основі вільного вибору їх членів. </a:t>
            </a:r>
          </a:p>
          <a:p>
            <a:r>
              <a:rPr lang="uk-UA" sz="2000" b="1" dirty="0" smtClean="0"/>
              <a:t>Обмеження щодо членства у професійних спілках встановлюються виключно цією Конституцією і законами України. </a:t>
            </a:r>
          </a:p>
          <a:p>
            <a:r>
              <a:rPr lang="uk-UA" sz="2000" b="1" dirty="0" smtClean="0"/>
              <a:t>Ніхто не може бути примушений до вступу в будь-яке об'єднання громадян чи обмежений у правах за належність чи неналежність до політичних партій або громадських організацій. </a:t>
            </a:r>
          </a:p>
          <a:p>
            <a:pPr marL="0" indent="395288" algn="just"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just"/>
            <a:r>
              <a:rPr lang="uk-UA" dirty="0" smtClean="0"/>
              <a:t>приймає рішення про вимогу до роботодавця </a:t>
            </a:r>
            <a:r>
              <a:rPr lang="uk-UA" b="1" dirty="0" smtClean="0"/>
              <a:t>розірвати трудовий договір (контракт) з керівником </a:t>
            </a:r>
            <a:r>
              <a:rPr lang="uk-UA" dirty="0" smtClean="0"/>
              <a:t>підприємства, установи, організації, якщо він порушує цей Закон, законодавство про працю, ухиляється від участі у переговорах щодо укладення або зміни колективного договору, …; </a:t>
            </a:r>
          </a:p>
          <a:p>
            <a:pPr algn="just"/>
            <a:r>
              <a:rPr lang="uk-UA" b="1" dirty="0" smtClean="0"/>
              <a:t>дає згоду або відмовляє у дачі згоди на розірвання трудового договору</a:t>
            </a:r>
            <a:r>
              <a:rPr lang="uk-UA" dirty="0" smtClean="0"/>
              <a:t> з ініціативи роботодавця з працівником, який є членом діючої на підприємстві, в установі, організації профспілки; </a:t>
            </a:r>
          </a:p>
          <a:p>
            <a:pPr algn="just"/>
            <a:r>
              <a:rPr lang="uk-UA" dirty="0" smtClean="0"/>
              <a:t>здійснює </a:t>
            </a:r>
            <a:r>
              <a:rPr lang="uk-UA" b="1" dirty="0" smtClean="0"/>
              <a:t>громадський контроль </a:t>
            </a:r>
            <a:r>
              <a:rPr lang="uk-UA" dirty="0" smtClean="0"/>
              <a:t>за виконанням роботодавцем законодавства про працю та про охорону праці; </a:t>
            </a:r>
          </a:p>
          <a:p>
            <a:pPr algn="just"/>
            <a:r>
              <a:rPr lang="uk-UA" dirty="0" smtClean="0"/>
              <a:t> здійснює контроль за підготовкою та поданням роботодавцем документів, необхідних для </a:t>
            </a:r>
            <a:r>
              <a:rPr lang="uk-UA" b="1" dirty="0" smtClean="0"/>
              <a:t>призначення пенсій </a:t>
            </a:r>
            <a:r>
              <a:rPr lang="uk-UA" dirty="0" smtClean="0"/>
              <a:t>працівникам і членам їх сімей;</a:t>
            </a:r>
            <a:r>
              <a:rPr lang="uk-UA" sz="2800" dirty="0" smtClean="0"/>
              <a:t>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ctr">
              <a:buNone/>
            </a:pPr>
            <a:r>
              <a:rPr lang="uk-UA" sz="2000" b="1" dirty="0" smtClean="0">
                <a:solidFill>
                  <a:srgbClr val="000099"/>
                </a:solidFill>
              </a:rPr>
              <a:t>Стаття 45. Обов'язок роботодавця надавати інформацію на запити профспілок, їх об'єднань</a:t>
            </a:r>
            <a:endParaRPr lang="uk-UA" sz="2000" dirty="0" smtClean="0">
              <a:solidFill>
                <a:srgbClr val="000099"/>
              </a:solidFill>
            </a:endParaRPr>
          </a:p>
          <a:p>
            <a:pPr algn="just"/>
            <a:r>
              <a:rPr lang="uk-UA" sz="2000" dirty="0" smtClean="0"/>
              <a:t>Роботодавці зобов'язані в тижневий термін </a:t>
            </a:r>
            <a:r>
              <a:rPr lang="uk-UA" sz="2000" b="1" dirty="0" smtClean="0"/>
              <a:t>надавати на запити профспілок інформацію </a:t>
            </a:r>
            <a:r>
              <a:rPr lang="uk-UA" sz="2000" dirty="0" smtClean="0"/>
              <a:t>з питань умов праці та оплати праці працівників, а також соціально-економічного розвитку підприємства … та виконання колективних договорів і угод. </a:t>
            </a:r>
          </a:p>
          <a:p>
            <a:pPr>
              <a:buNone/>
            </a:pPr>
            <a:endParaRPr lang="uk-UA" sz="2000" dirty="0" smtClean="0"/>
          </a:p>
          <a:p>
            <a:pPr algn="just"/>
            <a:r>
              <a:rPr lang="uk-UA" sz="2000" dirty="0" smtClean="0"/>
              <a:t>У разі </a:t>
            </a:r>
            <a:r>
              <a:rPr lang="uk-UA" sz="2000" b="1" dirty="0" smtClean="0"/>
              <a:t>затримки виплати заробітної плати </a:t>
            </a:r>
            <a:r>
              <a:rPr lang="uk-UA" sz="2000" dirty="0" smtClean="0"/>
              <a:t>роботодавець зобов'язаний на вимогу виборних профспілкових органів дати дозвіл на отримання в банківських установах інформації про наявність коштів на рахунках підприємства … або отримати таку інформацію в банківських установах і надати її профспілковому органу. У разі відмови роботодавця надати таку інформацію або дозвіл на отримання інформації його дії або бездіяльність можуть бути оскаржені до місцевого суду</a:t>
            </a:r>
            <a:r>
              <a:rPr lang="uk-UA" sz="2800" dirty="0" smtClean="0"/>
              <a:t>.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just">
              <a:buNone/>
            </a:pPr>
            <a:r>
              <a:rPr lang="uk-UA" sz="2800" b="1" dirty="0" smtClean="0">
                <a:solidFill>
                  <a:srgbClr val="000099"/>
                </a:solidFill>
              </a:rPr>
              <a:t>Стаття 46. Відповідальність посадових осіб</a:t>
            </a:r>
            <a:endParaRPr lang="uk-UA" sz="2800" dirty="0" smtClean="0">
              <a:solidFill>
                <a:srgbClr val="000099"/>
              </a:solidFill>
            </a:endParaRPr>
          </a:p>
          <a:p>
            <a:pPr algn="just">
              <a:buNone/>
            </a:pPr>
            <a:r>
              <a:rPr lang="uk-UA" sz="2800" dirty="0" smtClean="0"/>
              <a:t>	Особи, які чинять перешкоду здійсненню права громадян на об'єднання у профспілки, а також посадові та інші особи, винні в порушенні законодавства про профспілки, які своїми діями або бездіяльністю перешкоджають законній діяльності профспілок, їх об'єднань, несуть </a:t>
            </a:r>
            <a:r>
              <a:rPr lang="uk-UA" sz="2800" b="1" dirty="0" smtClean="0"/>
              <a:t>дисциплінарну, адміністративну або кримінальну відповідальність </a:t>
            </a:r>
            <a:r>
              <a:rPr lang="uk-UA" sz="2800" dirty="0" smtClean="0"/>
              <a:t>відповідно до законів.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ctr">
              <a:buNone/>
            </a:pPr>
            <a:r>
              <a:rPr lang="uk-UA" b="1" dirty="0" smtClean="0">
                <a:solidFill>
                  <a:srgbClr val="000099"/>
                </a:solidFill>
              </a:rPr>
              <a:t>Кодекс законів про працю України</a:t>
            </a:r>
            <a:endParaRPr lang="uk-UA" dirty="0" smtClean="0">
              <a:solidFill>
                <a:srgbClr val="000099"/>
              </a:solidFill>
            </a:endParaRPr>
          </a:p>
          <a:p>
            <a:pPr>
              <a:buNone/>
            </a:pPr>
            <a:r>
              <a:rPr lang="uk-UA" sz="2000" b="1" dirty="0" smtClean="0"/>
              <a:t>Глава XVI  </a:t>
            </a:r>
            <a:r>
              <a:rPr lang="uk-UA" sz="2000" b="1" dirty="0" smtClean="0">
                <a:solidFill>
                  <a:srgbClr val="000099"/>
                </a:solidFill>
              </a:rPr>
              <a:t>ПРОФЕСІЙНІ СПІЛКИ, УЧАСТЬ ПРАЦІВНИКІВ В УПРАВЛІННІ ПІДПРИЄМСТВАМИ</a:t>
            </a:r>
            <a:r>
              <a:rPr lang="uk-UA" sz="2000" b="1" dirty="0" smtClean="0"/>
              <a:t>… </a:t>
            </a:r>
            <a:endParaRPr lang="uk-UA" sz="2000" dirty="0" smtClean="0"/>
          </a:p>
          <a:p>
            <a:r>
              <a:rPr lang="uk-UA" sz="2000" b="1" dirty="0" smtClean="0"/>
              <a:t>Стаття 243. Право громадян на об'єднання у професійні спілки </a:t>
            </a:r>
            <a:endParaRPr lang="uk-UA" sz="2000" dirty="0" smtClean="0"/>
          </a:p>
          <a:p>
            <a:r>
              <a:rPr lang="uk-UA" sz="2000" b="1" dirty="0" smtClean="0"/>
              <a:t>Стаття 244. Права професійних спілок, їх об'єднань </a:t>
            </a:r>
            <a:endParaRPr lang="uk-UA" sz="2000" dirty="0" smtClean="0"/>
          </a:p>
          <a:p>
            <a:pPr algn="just">
              <a:buNone/>
            </a:pPr>
            <a:r>
              <a:rPr lang="uk-UA" sz="2000" dirty="0" smtClean="0"/>
              <a:t>Права професійних спілок, їх об'єднань визначаються Конституцією України, Законом України "Про професійні спілки, їх права та гарантії діяльності", цим Кодексом, іншими нормативно-правовими актами</a:t>
            </a:r>
            <a:r>
              <a:rPr lang="uk-UA" sz="2800" dirty="0" smtClean="0"/>
              <a:t>. </a:t>
            </a:r>
          </a:p>
          <a:p>
            <a:r>
              <a:rPr lang="uk-UA" sz="2000" b="1" dirty="0" smtClean="0"/>
              <a:t>Стаття 247. Повноваження виборного органу первинної профспілкової організації</a:t>
            </a:r>
          </a:p>
          <a:p>
            <a:r>
              <a:rPr lang="uk-UA" sz="2000" dirty="0" smtClean="0"/>
              <a:t>1) укладає та контролює виконання колективного договору, звітує про його виконання …; </a:t>
            </a:r>
          </a:p>
          <a:p>
            <a:r>
              <a:rPr lang="uk-UA" sz="2000" dirty="0" smtClean="0"/>
              <a:t>2) разом з власником або уповноваженим ним органом вирішує питання запровадження, перегляду та змін норм праці; </a:t>
            </a:r>
          </a:p>
          <a:p>
            <a:pPr indent="277813" algn="just">
              <a:buFont typeface="Wingdings" pitchFamily="2" charset="2"/>
              <a:buNone/>
            </a:pPr>
            <a:endParaRPr lang="uk-UA" sz="2800" b="1" dirty="0" smtClean="0">
              <a:latin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indent="277813" algn="ctr">
              <a:buNone/>
            </a:pPr>
            <a:r>
              <a:rPr lang="uk-UA" sz="2800" b="1" dirty="0" smtClean="0">
                <a:solidFill>
                  <a:srgbClr val="000099"/>
                </a:solidFill>
              </a:rPr>
              <a:t>Кодекс України про адміністративні правопорушення</a:t>
            </a:r>
          </a:p>
          <a:p>
            <a:pPr>
              <a:buNone/>
            </a:pPr>
            <a:r>
              <a:rPr lang="uk-UA" sz="2000" b="1" dirty="0" smtClean="0">
                <a:solidFill>
                  <a:srgbClr val="000099"/>
                </a:solidFill>
              </a:rPr>
              <a:t>	Стаття 41. Порушення вимог законодавства про працю та про охорону праці</a:t>
            </a:r>
            <a:endParaRPr lang="uk-UA" sz="2000" dirty="0" smtClean="0">
              <a:solidFill>
                <a:srgbClr val="000099"/>
              </a:solidFill>
            </a:endParaRPr>
          </a:p>
          <a:p>
            <a:pPr algn="just"/>
            <a:r>
              <a:rPr lang="uk-UA" sz="2000" dirty="0" smtClean="0"/>
              <a:t>Порушення встановлених термінів виплати пенсій, стипендій, заробітної плати, виплата їх не в повному обсязі, терміну надання … документів стосовно їх трудової діяльності на … необхідних для призначення пенсії (про стаж, заробітну плату тощо), порушення терміну проведення атестації робочих місць за умовами праці та порядку її проведення, а також інші порушення вимог законодавства про працю – штраф 100 НМДГ</a:t>
            </a:r>
          </a:p>
          <a:p>
            <a:pPr algn="just"/>
            <a:r>
              <a:rPr lang="uk-UA" sz="2000" dirty="0" smtClean="0"/>
              <a:t>Фактичний допуск працівника до роботи без оформлення трудового договору (контракту), допуск до роботи іноземця або особи без громадянства та осіб, стосовно яких прийнято рішення про оформлення документів для вирішення питання щодо надання статусу біженця, на умовах трудового договору (контракту) без дозволу на застосування праці іноземця або особи без громадянства – штраф 500 – 1000 НМДГ</a:t>
            </a:r>
          </a:p>
          <a:p>
            <a:pPr indent="277813" algn="just">
              <a:buNone/>
            </a:pPr>
            <a:endParaRPr lang="uk-UA" sz="2800" b="1" dirty="0" smtClean="0">
              <a:latin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lgn="ctr">
              <a:buNone/>
            </a:pPr>
            <a:r>
              <a:rPr lang="uk-UA" b="1" dirty="0" smtClean="0"/>
              <a:t>Стаття 41</a:t>
            </a:r>
            <a:r>
              <a:rPr lang="uk-UA" b="1" baseline="30000" dirty="0" smtClean="0"/>
              <a:t> 1</a:t>
            </a:r>
            <a:r>
              <a:rPr lang="uk-UA" b="1" dirty="0" smtClean="0"/>
              <a:t>. Ухилення від участі в переговорах щодо укладення, зміни або доповнення колективного договору, угоди </a:t>
            </a:r>
            <a:endParaRPr lang="uk-UA" dirty="0" smtClean="0"/>
          </a:p>
          <a:p>
            <a:r>
              <a:rPr lang="uk-UA" dirty="0" smtClean="0"/>
              <a:t>Ухилення осіб, які представляють власників або уповноважені ними органи чи профспілки або інші уповноважені трудовим колективом органи, представників трудових колективів від участі в переговорах щодо укладення, зміни чи доповнення колективного договору, угоди, умисне порушення встановленого законодавством строку початку таких переговорів або незабезпечення роботи комісій з представників сторін чи примирних комісій у визначений сторонами переговорів строк – штраф 3 – 10 НМДГ</a:t>
            </a:r>
          </a:p>
          <a:p>
            <a:r>
              <a:rPr lang="uk-UA" sz="2800" dirty="0" smtClean="0"/>
              <a:t> </a:t>
            </a:r>
          </a:p>
          <a:p>
            <a:pPr indent="277813" algn="just">
              <a:buNone/>
            </a:pPr>
            <a:endParaRPr lang="uk-UA" sz="2800" b="1" dirty="0" smtClean="0">
              <a:latin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sz="quarter" idx="1"/>
          </p:nvPr>
        </p:nvSpPr>
        <p:spPr>
          <a:xfrm>
            <a:off x="214282" y="285728"/>
            <a:ext cx="8353425" cy="6215106"/>
          </a:xfrm>
        </p:spPr>
        <p:txBody>
          <a:bodyPr/>
          <a:lstStyle/>
          <a:p>
            <a:pPr>
              <a:buNone/>
            </a:pPr>
            <a:r>
              <a:rPr lang="uk-UA" sz="2000" b="1" dirty="0" smtClean="0"/>
              <a:t>	</a:t>
            </a:r>
            <a:r>
              <a:rPr lang="uk-UA" sz="2000" b="1" dirty="0" smtClean="0">
                <a:solidFill>
                  <a:srgbClr val="000099"/>
                </a:solidFill>
              </a:rPr>
              <a:t>Стаття 41</a:t>
            </a:r>
            <a:r>
              <a:rPr lang="uk-UA" sz="2000" b="1" baseline="30000" dirty="0" smtClean="0">
                <a:solidFill>
                  <a:srgbClr val="000099"/>
                </a:solidFill>
              </a:rPr>
              <a:t> 2</a:t>
            </a:r>
            <a:r>
              <a:rPr lang="uk-UA" sz="2000" b="1" dirty="0" smtClean="0">
                <a:solidFill>
                  <a:srgbClr val="000099"/>
                </a:solidFill>
              </a:rPr>
              <a:t>. Порушення чи невиконання колективного договору, угоди </a:t>
            </a:r>
            <a:endParaRPr lang="uk-UA" sz="2000" dirty="0" smtClean="0">
              <a:solidFill>
                <a:srgbClr val="000099"/>
              </a:solidFill>
            </a:endParaRPr>
          </a:p>
          <a:p>
            <a:pPr>
              <a:buNone/>
            </a:pPr>
            <a:r>
              <a:rPr lang="uk-UA" sz="2000" b="1" dirty="0" smtClean="0"/>
              <a:t>	</a:t>
            </a:r>
            <a:r>
              <a:rPr lang="uk-UA" sz="2000" dirty="0" smtClean="0"/>
              <a:t>Порушення чи невиконання зобов'язань щодо колективного договору, угоди особами, які представляють власників або уповноважені ними органи чи профспілки або інші уповноважені трудовим колективом органи, чи представниками трудових колективів – штраф 50 – 100 НМДГ</a:t>
            </a:r>
          </a:p>
          <a:p>
            <a:pPr>
              <a:buNone/>
            </a:pPr>
            <a:r>
              <a:rPr lang="uk-UA" sz="2000" dirty="0" smtClean="0"/>
              <a:t> </a:t>
            </a:r>
          </a:p>
          <a:p>
            <a:pPr>
              <a:buNone/>
            </a:pPr>
            <a:r>
              <a:rPr lang="uk-UA" sz="2000" b="1" dirty="0" smtClean="0"/>
              <a:t>	</a:t>
            </a:r>
            <a:r>
              <a:rPr lang="uk-UA" sz="2000" b="1" dirty="0" smtClean="0">
                <a:solidFill>
                  <a:srgbClr val="000099"/>
                </a:solidFill>
              </a:rPr>
              <a:t>Стаття 41</a:t>
            </a:r>
            <a:r>
              <a:rPr lang="uk-UA" sz="2000" b="1" baseline="30000" dirty="0" smtClean="0">
                <a:solidFill>
                  <a:srgbClr val="000099"/>
                </a:solidFill>
              </a:rPr>
              <a:t> 3</a:t>
            </a:r>
            <a:r>
              <a:rPr lang="uk-UA" sz="2000" b="1" dirty="0" smtClean="0">
                <a:solidFill>
                  <a:srgbClr val="000099"/>
                </a:solidFill>
              </a:rPr>
              <a:t>. Ненадання інформації для ведення колективних переговорів і здійснення контролю за виконанням колективних договорів, угод </a:t>
            </a:r>
            <a:endParaRPr lang="uk-UA" sz="2000" dirty="0" smtClean="0">
              <a:solidFill>
                <a:srgbClr val="000099"/>
              </a:solidFill>
            </a:endParaRPr>
          </a:p>
          <a:p>
            <a:r>
              <a:rPr lang="uk-UA" sz="2000" dirty="0" smtClean="0"/>
              <a:t>Ненадання особами, які представляють власників або уповноважені ними органи чи профспілки або інші уповноважені трудовим колективом органи, представниками трудових колективів інформації, необхідної для ведення колективних переговорів і здійснення контролю за виконанням колективних договорів, угод, - штраф 1 – 5 НМДГ</a:t>
            </a:r>
          </a:p>
          <a:p>
            <a:r>
              <a:rPr lang="uk-UA" sz="2800" dirty="0" smtClean="0"/>
              <a:t> </a:t>
            </a:r>
          </a:p>
          <a:p>
            <a:pPr indent="277813" algn="just">
              <a:buNone/>
            </a:pPr>
            <a:endParaRPr lang="uk-UA" sz="2800" b="1" dirty="0" smtClean="0">
              <a:latin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Box 12"/>
          <p:cNvSpPr txBox="1">
            <a:spLocks noChangeArrowheads="1"/>
          </p:cNvSpPr>
          <p:nvPr/>
        </p:nvSpPr>
        <p:spPr bwMode="auto">
          <a:xfrm>
            <a:off x="323850" y="1143000"/>
            <a:ext cx="8208963" cy="707872"/>
          </a:xfrm>
          <a:prstGeom prst="rect">
            <a:avLst/>
          </a:prstGeom>
          <a:noFill/>
          <a:ln w="9525">
            <a:noFill/>
            <a:miter lim="800000"/>
            <a:headEnd/>
            <a:tailEnd/>
          </a:ln>
        </p:spPr>
        <p:txBody>
          <a:bodyPr lIns="35995" tIns="45713" rIns="35995" bIns="45713">
            <a:spAutoFit/>
          </a:bodyPr>
          <a:lstStyle/>
          <a:p>
            <a:pPr algn="ctr" defTabSz="781050">
              <a:lnSpc>
                <a:spcPct val="125000"/>
              </a:lnSpc>
              <a:defRPr/>
            </a:pPr>
            <a:r>
              <a:rPr lang="ru-RU" sz="3200" b="1" dirty="0">
                <a:solidFill>
                  <a:srgbClr val="000099"/>
                </a:solidFill>
                <a:effectLst>
                  <a:outerShdw blurRad="38100" dist="38100" dir="2700000" algn="tl">
                    <a:srgbClr val="C0C0C0"/>
                  </a:outerShdw>
                </a:effectLst>
                <a:latin typeface="Times New Roman" pitchFamily="18" charset="0"/>
              </a:rPr>
              <a:t>УСПІХІВ  НАМ  У </a:t>
            </a:r>
            <a:r>
              <a:rPr lang="ru-RU" sz="3200" b="1" dirty="0" smtClean="0">
                <a:solidFill>
                  <a:srgbClr val="000099"/>
                </a:solidFill>
                <a:effectLst>
                  <a:outerShdw blurRad="38100" dist="38100" dir="2700000" algn="tl">
                    <a:srgbClr val="C0C0C0"/>
                  </a:outerShdw>
                </a:effectLst>
                <a:latin typeface="Times New Roman" pitchFamily="18" charset="0"/>
              </a:rPr>
              <a:t>  ПРАЦІ </a:t>
            </a:r>
            <a:endParaRPr lang="ru-RU" sz="3200" b="1" dirty="0">
              <a:solidFill>
                <a:srgbClr val="000099"/>
              </a:solidFill>
              <a:effectLst>
                <a:outerShdw blurRad="38100" dist="38100" dir="2700000" algn="tl">
                  <a:srgbClr val="C0C0C0"/>
                </a:outerShdw>
              </a:effectLst>
              <a:latin typeface="Times New Roman" pitchFamily="18" charset="0"/>
            </a:endParaRPr>
          </a:p>
        </p:txBody>
      </p:sp>
      <p:sp>
        <p:nvSpPr>
          <p:cNvPr id="15" name="TextBox 14"/>
          <p:cNvSpPr txBox="1">
            <a:spLocks noChangeArrowheads="1"/>
          </p:cNvSpPr>
          <p:nvPr/>
        </p:nvSpPr>
        <p:spPr bwMode="auto">
          <a:xfrm>
            <a:off x="428625" y="500063"/>
            <a:ext cx="8464550" cy="519112"/>
          </a:xfrm>
          <a:prstGeom prst="rect">
            <a:avLst/>
          </a:prstGeom>
          <a:noFill/>
          <a:ln w="9525">
            <a:noFill/>
            <a:miter lim="800000"/>
            <a:headEnd/>
            <a:tailEnd/>
          </a:ln>
        </p:spPr>
        <p:txBody>
          <a:bodyPr lIns="91426" tIns="45713" rIns="91426" bIns="45713">
            <a:spAutoFit/>
          </a:bodyPr>
          <a:lstStyle/>
          <a:p>
            <a:pPr algn="ctr" defTabSz="781050">
              <a:defRPr/>
            </a:pPr>
            <a:r>
              <a:rPr lang="uk-UA" sz="2800" b="1" dirty="0" smtClean="0">
                <a:solidFill>
                  <a:srgbClr val="FF0000"/>
                </a:solidFill>
                <a:effectLst>
                  <a:outerShdw blurRad="38100" dist="38100" dir="2700000" algn="tl">
                    <a:srgbClr val="C0C0C0"/>
                  </a:outerShdw>
                </a:effectLst>
                <a:latin typeface="Times New Roman" pitchFamily="18" charset="0"/>
                <a:cs typeface="Times New Roman" pitchFamily="18" charset="0"/>
              </a:rPr>
              <a:t>ДЯКУЮ  </a:t>
            </a:r>
            <a:r>
              <a:rPr lang="uk-UA" sz="2800" b="1" dirty="0">
                <a:solidFill>
                  <a:srgbClr val="FF0000"/>
                </a:solidFill>
                <a:effectLst>
                  <a:outerShdw blurRad="38100" dist="38100" dir="2700000" algn="tl">
                    <a:srgbClr val="C0C0C0"/>
                  </a:outerShdw>
                </a:effectLst>
                <a:latin typeface="Times New Roman" pitchFamily="18" charset="0"/>
                <a:cs typeface="Times New Roman" pitchFamily="18" charset="0"/>
              </a:rPr>
              <a:t>ЗА  УВАГУ</a:t>
            </a:r>
            <a:endParaRPr lang="ru-RU" sz="2800" b="1" dirty="0">
              <a:solidFill>
                <a:srgbClr val="FF0000"/>
              </a:solidFill>
              <a:effectLst>
                <a:outerShdw blurRad="38100" dist="38100" dir="2700000" algn="tl">
                  <a:srgbClr val="C0C0C0"/>
                </a:outerShdw>
              </a:effectLst>
              <a:latin typeface="Times New Roman" pitchFamily="18" charset="0"/>
              <a:cs typeface="Times New Roman" pitchFamily="18" charset="0"/>
            </a:endParaRPr>
          </a:p>
        </p:txBody>
      </p:sp>
      <p:pic>
        <p:nvPicPr>
          <p:cNvPr id="65539" name="Picture 9"/>
          <p:cNvPicPr>
            <a:picLocks noChangeAspect="1" noChangeArrowheads="1"/>
          </p:cNvPicPr>
          <p:nvPr/>
        </p:nvPicPr>
        <p:blipFill>
          <a:blip r:embed="rId2" cstate="print"/>
          <a:srcRect b="-1254"/>
          <a:stretch>
            <a:fillRect/>
          </a:stretch>
        </p:blipFill>
        <p:spPr bwMode="auto">
          <a:xfrm>
            <a:off x="1857375" y="3071813"/>
            <a:ext cx="5643563" cy="3786187"/>
          </a:xfrm>
          <a:prstGeom prst="rect">
            <a:avLst/>
          </a:prstGeom>
          <a:noFill/>
          <a:ln w="9525">
            <a:noFill/>
            <a:miter lim="800000"/>
            <a:headEnd/>
            <a:tailEnd/>
          </a:ln>
        </p:spPr>
      </p:pic>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sz="quarter" idx="1"/>
          </p:nvPr>
        </p:nvSpPr>
        <p:spPr>
          <a:xfrm>
            <a:off x="179388" y="188913"/>
            <a:ext cx="8572500" cy="6259512"/>
          </a:xfrm>
        </p:spPr>
        <p:txBody>
          <a:bodyPr/>
          <a:lstStyle/>
          <a:p>
            <a:r>
              <a:rPr lang="uk-UA" b="1" dirty="0" smtClean="0">
                <a:solidFill>
                  <a:srgbClr val="00B050"/>
                </a:solidFill>
              </a:rPr>
              <a:t>Стаття 43.</a:t>
            </a:r>
            <a:r>
              <a:rPr lang="uk-UA" dirty="0" smtClean="0">
                <a:solidFill>
                  <a:srgbClr val="00B050"/>
                </a:solidFill>
              </a:rPr>
              <a:t> </a:t>
            </a:r>
          </a:p>
          <a:p>
            <a:r>
              <a:rPr lang="uk-UA" sz="2000" b="1" dirty="0" smtClean="0">
                <a:solidFill>
                  <a:srgbClr val="000099"/>
                </a:solidFill>
              </a:rPr>
              <a:t>Кожен має право на працю</a:t>
            </a:r>
            <a:r>
              <a:rPr lang="uk-UA" sz="2000" b="1" dirty="0" smtClean="0"/>
              <a:t>, що включає можливість заробляти собі на життя працею, яку він вільно обирає або на яку вільно погоджується. </a:t>
            </a:r>
          </a:p>
          <a:p>
            <a:r>
              <a:rPr lang="uk-UA" sz="2000" b="1" dirty="0" smtClean="0">
                <a:solidFill>
                  <a:srgbClr val="000099"/>
                </a:solidFill>
              </a:rPr>
              <a:t>Держава створює умови </a:t>
            </a:r>
            <a:r>
              <a:rPr lang="uk-UA" sz="2000" b="1" dirty="0" smtClean="0"/>
              <a:t>для повного здійснення громадянами права на працю, гарантує рівні можливості у виборі професії та роду трудової діяльності, реалізовує програми професійно-технічного навчання, підготовки і перепідготовки кадрів відповідно до суспільних потреб. </a:t>
            </a:r>
          </a:p>
          <a:p>
            <a:r>
              <a:rPr lang="uk-UA" sz="2000" b="1" dirty="0" smtClean="0">
                <a:solidFill>
                  <a:srgbClr val="000099"/>
                </a:solidFill>
              </a:rPr>
              <a:t>Кожен має право на належні, безпечні і здорові умови праці</a:t>
            </a:r>
            <a:r>
              <a:rPr lang="uk-UA" sz="2000" b="1" dirty="0" smtClean="0"/>
              <a:t>, на заробітну плату, не нижчу від визначеної законом. </a:t>
            </a:r>
          </a:p>
          <a:p>
            <a:r>
              <a:rPr lang="uk-UA" sz="2000" b="1" dirty="0" smtClean="0">
                <a:solidFill>
                  <a:srgbClr val="000099"/>
                </a:solidFill>
              </a:rPr>
              <a:t>Громадянам гарантується захист від незаконного звільнення</a:t>
            </a:r>
            <a:r>
              <a:rPr lang="uk-UA" sz="2000" b="1" dirty="0" smtClean="0"/>
              <a:t>. </a:t>
            </a:r>
          </a:p>
          <a:p>
            <a:r>
              <a:rPr lang="uk-UA" sz="2000" b="1" dirty="0" smtClean="0">
                <a:solidFill>
                  <a:srgbClr val="000099"/>
                </a:solidFill>
              </a:rPr>
              <a:t>Право на своєчасне одержання винагороди за працю </a:t>
            </a:r>
            <a:r>
              <a:rPr lang="uk-UA" sz="2000" b="1" dirty="0" smtClean="0"/>
              <a:t>захищається законом. </a:t>
            </a:r>
          </a:p>
          <a:p>
            <a:pPr marL="0" indent="395288" algn="just"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Содержимое 2"/>
          <p:cNvSpPr>
            <a:spLocks noGrp="1"/>
          </p:cNvSpPr>
          <p:nvPr>
            <p:ph sz="quarter" idx="1"/>
          </p:nvPr>
        </p:nvSpPr>
        <p:spPr>
          <a:xfrm>
            <a:off x="179388" y="188913"/>
            <a:ext cx="8572500" cy="6259512"/>
          </a:xfrm>
        </p:spPr>
        <p:txBody>
          <a:bodyPr/>
          <a:lstStyle/>
          <a:p>
            <a:pPr>
              <a:buNone/>
            </a:pPr>
            <a:r>
              <a:rPr lang="uk-UA" b="1" dirty="0" smtClean="0">
                <a:solidFill>
                  <a:srgbClr val="00B050"/>
                </a:solidFill>
              </a:rPr>
              <a:t>Стаття 45</a:t>
            </a:r>
            <a:r>
              <a:rPr lang="uk-UA" b="1" dirty="0" smtClean="0"/>
              <a:t>.</a:t>
            </a:r>
            <a:r>
              <a:rPr lang="uk-UA" dirty="0" smtClean="0"/>
              <a:t> </a:t>
            </a:r>
            <a:r>
              <a:rPr lang="uk-UA" dirty="0" smtClean="0">
                <a:solidFill>
                  <a:srgbClr val="000099"/>
                </a:solidFill>
              </a:rPr>
              <a:t>Кожен, хто працює, має право на відпочинок</a:t>
            </a:r>
            <a:endParaRPr lang="uk-UA" dirty="0" smtClean="0"/>
          </a:p>
          <a:p>
            <a:r>
              <a:rPr lang="uk-UA" sz="2000" b="1" dirty="0" smtClean="0"/>
              <a:t>Це право забезпечується наданням днів щотижневого відпочинку, а також оплачуваної щорічної відпустки, встановленням скороченого робочого дня щодо окремих професій і виробництв, скороченої тривалості роботи у нічний час. </a:t>
            </a:r>
          </a:p>
          <a:p>
            <a:endParaRPr lang="uk-UA" sz="2000" b="1" dirty="0" smtClean="0"/>
          </a:p>
          <a:p>
            <a:r>
              <a:rPr lang="uk-UA" sz="2000" b="1" dirty="0" smtClean="0"/>
              <a:t>Максимальна тривалість робочого часу, мінімальна тривалість відпочинку та оплачуваної щорічної відпустки, вихідні та святкові дні, а також інші умови здійснення цього права визначаються законом. </a:t>
            </a:r>
          </a:p>
          <a:p>
            <a:endParaRPr lang="uk-UA" sz="2000" b="1" dirty="0" smtClean="0"/>
          </a:p>
          <a:p>
            <a:pPr>
              <a:buNone/>
            </a:pPr>
            <a:r>
              <a:rPr lang="uk-UA" sz="2000" b="1" dirty="0" smtClean="0">
                <a:solidFill>
                  <a:srgbClr val="00B050"/>
                </a:solidFill>
              </a:rPr>
              <a:t>Стаття 46.</a:t>
            </a:r>
            <a:r>
              <a:rPr lang="uk-UA" sz="2000" dirty="0" smtClean="0"/>
              <a:t> </a:t>
            </a:r>
            <a:r>
              <a:rPr lang="uk-UA" sz="2000" dirty="0" smtClean="0">
                <a:solidFill>
                  <a:srgbClr val="000099"/>
                </a:solidFill>
              </a:rPr>
              <a:t>Громадяни мають право на соціальний захист</a:t>
            </a:r>
          </a:p>
          <a:p>
            <a:r>
              <a:rPr lang="uk-UA" sz="2000" b="1" dirty="0" smtClean="0"/>
              <a:t>Пенсії, інші види соціальних виплат та допомоги, що є основним джерелом існування, мають забезпечувати рівень життя, не нижчий від прожиткового мінімуму, встановленого законом</a:t>
            </a:r>
            <a:r>
              <a:rPr lang="uk-UA" sz="2000" dirty="0" smtClean="0"/>
              <a:t>. </a:t>
            </a:r>
          </a:p>
          <a:p>
            <a:pPr marL="0" indent="395288" algn="just"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algn="ctr">
              <a:buNone/>
            </a:pPr>
            <a:r>
              <a:rPr lang="uk-UA" sz="2800" b="1" dirty="0" smtClean="0">
                <a:solidFill>
                  <a:srgbClr val="000099"/>
                </a:solidFill>
              </a:rPr>
              <a:t>Загальна декларація прав людини</a:t>
            </a:r>
            <a:r>
              <a:rPr lang="uk-UA" sz="2800" b="1" i="1" dirty="0" smtClean="0">
                <a:solidFill>
                  <a:srgbClr val="000099"/>
                </a:solidFill>
              </a:rPr>
              <a:t> </a:t>
            </a:r>
            <a:r>
              <a:rPr lang="uk-UA" sz="1800" i="1" dirty="0" smtClean="0">
                <a:solidFill>
                  <a:srgbClr val="000099"/>
                </a:solidFill>
              </a:rPr>
              <a:t>(</a:t>
            </a:r>
            <a:r>
              <a:rPr lang="uk-UA" sz="1800" dirty="0" smtClean="0"/>
              <a:t>10.12.1948)</a:t>
            </a:r>
          </a:p>
          <a:p>
            <a:r>
              <a:rPr lang="uk-UA" b="1" dirty="0" smtClean="0">
                <a:solidFill>
                  <a:srgbClr val="00B050"/>
                </a:solidFill>
              </a:rPr>
              <a:t>Стаття 23  </a:t>
            </a:r>
            <a:endParaRPr lang="uk-UA" dirty="0" smtClean="0">
              <a:solidFill>
                <a:srgbClr val="00B050"/>
              </a:solidFill>
            </a:endParaRPr>
          </a:p>
          <a:p>
            <a:pPr>
              <a:spcBef>
                <a:spcPts val="1200"/>
              </a:spcBef>
            </a:pPr>
            <a:r>
              <a:rPr lang="uk-UA" dirty="0" smtClean="0">
                <a:solidFill>
                  <a:srgbClr val="00B050"/>
                </a:solidFill>
              </a:rPr>
              <a:t>1</a:t>
            </a:r>
            <a:r>
              <a:rPr lang="uk-UA" dirty="0" smtClean="0"/>
              <a:t>. </a:t>
            </a:r>
            <a:r>
              <a:rPr lang="uk-UA" sz="2000" b="1" dirty="0" smtClean="0"/>
              <a:t>Кожна людина має право на працю, на вільний вибір роботи, на справедливі і сприятливі умови праці та на захист від безробіття. </a:t>
            </a:r>
          </a:p>
          <a:p>
            <a:pPr>
              <a:spcBef>
                <a:spcPts val="1200"/>
              </a:spcBef>
            </a:pPr>
            <a:r>
              <a:rPr lang="uk-UA" sz="2000" b="1" dirty="0" smtClean="0">
                <a:solidFill>
                  <a:srgbClr val="00B050"/>
                </a:solidFill>
              </a:rPr>
              <a:t>2.</a:t>
            </a:r>
            <a:r>
              <a:rPr lang="uk-UA" sz="2000" b="1" dirty="0" smtClean="0"/>
              <a:t> Кожна людина, без будь-якої дискримінації, має право на рівну оплату за рівну працю. </a:t>
            </a:r>
          </a:p>
          <a:p>
            <a:pPr>
              <a:spcBef>
                <a:spcPts val="1200"/>
              </a:spcBef>
            </a:pPr>
            <a:r>
              <a:rPr lang="uk-UA" sz="2000" b="1" dirty="0" smtClean="0">
                <a:solidFill>
                  <a:srgbClr val="00B050"/>
                </a:solidFill>
              </a:rPr>
              <a:t>3.</a:t>
            </a:r>
            <a:r>
              <a:rPr lang="uk-UA" sz="2000" b="1" dirty="0" smtClean="0"/>
              <a:t> Кожний працюючий має право на справедливу і задовільну винагороду, яка забезпечує гідне людини існування, її самої та її сім'ї, і яка в разі необхідності доповнюється іншими засобами соціального забезпечення. </a:t>
            </a:r>
          </a:p>
          <a:p>
            <a:pPr>
              <a:spcBef>
                <a:spcPts val="1200"/>
              </a:spcBef>
            </a:pPr>
            <a:r>
              <a:rPr lang="uk-UA" sz="2000" b="1" dirty="0" smtClean="0">
                <a:solidFill>
                  <a:srgbClr val="00B050"/>
                </a:solidFill>
              </a:rPr>
              <a:t>4.</a:t>
            </a:r>
            <a:r>
              <a:rPr lang="uk-UA" sz="2000" b="1" dirty="0" smtClean="0"/>
              <a:t> Кожна людина має право створювати професійні спілки і входити до професійних спілок для захисту своїх інтересів. </a:t>
            </a:r>
          </a:p>
          <a:p>
            <a:r>
              <a:rPr lang="uk-UA" sz="2800" i="1" dirty="0" smtClean="0"/>
              <a:t> </a:t>
            </a:r>
            <a:endParaRPr lang="uk-UA" sz="2800" dirty="0" smtClean="0"/>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a:buNone/>
            </a:pPr>
            <a:r>
              <a:rPr lang="uk-UA" sz="2800" b="1" i="1" dirty="0" smtClean="0"/>
              <a:t> </a:t>
            </a:r>
            <a:endParaRPr lang="uk-UA" sz="2800" b="1" dirty="0" smtClean="0"/>
          </a:p>
          <a:p>
            <a:r>
              <a:rPr lang="uk-UA" b="1" dirty="0" smtClean="0">
                <a:solidFill>
                  <a:srgbClr val="00B050"/>
                </a:solidFill>
              </a:rPr>
              <a:t>Стаття 24 </a:t>
            </a:r>
            <a:endParaRPr lang="uk-UA" dirty="0" smtClean="0">
              <a:solidFill>
                <a:srgbClr val="00B050"/>
              </a:solidFill>
            </a:endParaRPr>
          </a:p>
          <a:p>
            <a:r>
              <a:rPr lang="uk-UA" b="1" dirty="0" smtClean="0"/>
              <a:t>Кожна людина має право на відпочинок і дозвілля, разом із правом на розумне обмеження робочого дня та на оплачувану періодичну відпустку. </a:t>
            </a:r>
          </a:p>
          <a:p>
            <a:endParaRPr lang="uk-UA" dirty="0" smtClean="0"/>
          </a:p>
          <a:p>
            <a:r>
              <a:rPr lang="uk-UA" b="1" dirty="0" smtClean="0">
                <a:solidFill>
                  <a:srgbClr val="00B050"/>
                </a:solidFill>
              </a:rPr>
              <a:t>Стаття 25 </a:t>
            </a:r>
            <a:endParaRPr lang="uk-UA" dirty="0" smtClean="0">
              <a:solidFill>
                <a:srgbClr val="00B050"/>
              </a:solidFill>
            </a:endParaRPr>
          </a:p>
          <a:p>
            <a:r>
              <a:rPr lang="uk-UA" b="1" dirty="0" smtClean="0"/>
              <a:t>Кожна людина має право на такий життєвий рівень, разом із їжею, одягом, житлом, медичним доглядом та соціальним обслуговуванням, який є неодмінним для підтримання здоров'я і добробуту її самої та її сім'ї, і право на забезпечення в разі безробіття, хвороби, інвалідності, вдівства, старості чи іншого випадку втрати засобів до існування через незалежні від неї обставини. </a:t>
            </a:r>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marL="0" indent="395288" algn="ctr" eaLnBrk="1" hangingPunct="1">
              <a:buNone/>
            </a:pPr>
            <a:r>
              <a:rPr lang="uk-UA" b="1" dirty="0" smtClean="0">
                <a:solidFill>
                  <a:srgbClr val="000099"/>
                </a:solidFill>
              </a:rPr>
              <a:t>Міжнародний пакт про економічні, соціальні та культурні права  </a:t>
            </a:r>
            <a:r>
              <a:rPr lang="uk-UA" sz="1800" dirty="0" smtClean="0">
                <a:solidFill>
                  <a:srgbClr val="000099"/>
                </a:solidFill>
              </a:rPr>
              <a:t>(</a:t>
            </a:r>
            <a:r>
              <a:rPr lang="uk-UA" sz="1800" dirty="0" smtClean="0"/>
              <a:t>1966 року)</a:t>
            </a:r>
          </a:p>
          <a:p>
            <a:r>
              <a:rPr lang="uk-UA" sz="2000" b="1" dirty="0" smtClean="0">
                <a:solidFill>
                  <a:srgbClr val="00B050"/>
                </a:solidFill>
              </a:rPr>
              <a:t>Стаття 6 </a:t>
            </a:r>
            <a:endParaRPr lang="uk-UA" sz="2000" dirty="0" smtClean="0">
              <a:solidFill>
                <a:srgbClr val="00B050"/>
              </a:solidFill>
            </a:endParaRPr>
          </a:p>
          <a:p>
            <a:r>
              <a:rPr lang="uk-UA" b="1" dirty="0" smtClean="0"/>
              <a:t>Право на працю, що охоплює право кожної людини на отримання можливості заробляти на життя працею, яку вона вільно обирає або на яку вільно погоджується</a:t>
            </a:r>
            <a:r>
              <a:rPr lang="uk-UA" dirty="0" smtClean="0"/>
              <a:t>. </a:t>
            </a:r>
          </a:p>
          <a:p>
            <a:r>
              <a:rPr lang="uk-UA" b="1" dirty="0" smtClean="0">
                <a:solidFill>
                  <a:srgbClr val="00B050"/>
                </a:solidFill>
              </a:rPr>
              <a:t>Стаття 7 </a:t>
            </a:r>
            <a:endParaRPr lang="uk-UA" dirty="0" smtClean="0">
              <a:solidFill>
                <a:srgbClr val="00B050"/>
              </a:solidFill>
            </a:endParaRPr>
          </a:p>
          <a:p>
            <a:r>
              <a:rPr lang="uk-UA" b="1" dirty="0" smtClean="0"/>
              <a:t>Право кожного на справедливі і сприятливі умови праці, включаючи, зокрема: </a:t>
            </a:r>
          </a:p>
          <a:p>
            <a:r>
              <a:rPr lang="uk-UA" dirty="0" smtClean="0">
                <a:solidFill>
                  <a:srgbClr val="00B050"/>
                </a:solidFill>
              </a:rPr>
              <a:t>a)</a:t>
            </a:r>
            <a:r>
              <a:rPr lang="uk-UA" dirty="0" smtClean="0"/>
              <a:t> </a:t>
            </a:r>
            <a:r>
              <a:rPr lang="uk-UA" b="1" dirty="0" smtClean="0"/>
              <a:t>винагороду, що забезпечує, як мінімум: </a:t>
            </a:r>
          </a:p>
          <a:p>
            <a:r>
              <a:rPr lang="uk-UA" dirty="0" smtClean="0">
                <a:solidFill>
                  <a:srgbClr val="00B050"/>
                </a:solidFill>
              </a:rPr>
              <a:t>i)</a:t>
            </a:r>
            <a:r>
              <a:rPr lang="uk-UA" dirty="0" smtClean="0"/>
              <a:t> </a:t>
            </a:r>
            <a:r>
              <a:rPr lang="uk-UA" b="1" dirty="0" smtClean="0"/>
              <a:t>справедливу заробітну плату і рівну винагороду за працю рівної цінності без будь-якої різниці; </a:t>
            </a:r>
          </a:p>
          <a:p>
            <a:r>
              <a:rPr lang="uk-UA" dirty="0" err="1" smtClean="0">
                <a:solidFill>
                  <a:srgbClr val="00B050"/>
                </a:solidFill>
              </a:rPr>
              <a:t>ii</a:t>
            </a:r>
            <a:r>
              <a:rPr lang="uk-UA" dirty="0" smtClean="0">
                <a:solidFill>
                  <a:srgbClr val="00B050"/>
                </a:solidFill>
              </a:rPr>
              <a:t>)</a:t>
            </a:r>
            <a:r>
              <a:rPr lang="uk-UA" dirty="0" smtClean="0"/>
              <a:t> </a:t>
            </a:r>
            <a:r>
              <a:rPr lang="uk-UA" b="1" dirty="0" smtClean="0"/>
              <a:t>задовільне існування для них самих і їхніх сімей; </a:t>
            </a:r>
          </a:p>
          <a:p>
            <a:pPr marL="0" indent="395288" eaLnBrk="1" hangingPunct="1"/>
            <a:r>
              <a:rPr lang="uk-UA" dirty="0" smtClean="0">
                <a:solidFill>
                  <a:srgbClr val="00B050"/>
                </a:solidFill>
              </a:rPr>
              <a:t>b)</a:t>
            </a:r>
            <a:r>
              <a:rPr lang="uk-UA" dirty="0" smtClean="0"/>
              <a:t> </a:t>
            </a:r>
            <a:r>
              <a:rPr lang="uk-UA" b="1" dirty="0" smtClean="0"/>
              <a:t>умови роботи, що відповідають вимогам безпеки і гігієни</a:t>
            </a:r>
            <a:r>
              <a:rPr lang="uk-UA" sz="2000" b="1" dirty="0" smtClean="0"/>
              <a:t>; </a:t>
            </a:r>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r>
              <a:rPr lang="uk-UA" dirty="0" smtClean="0">
                <a:solidFill>
                  <a:srgbClr val="00B050"/>
                </a:solidFill>
              </a:rPr>
              <a:t>c)</a:t>
            </a:r>
            <a:r>
              <a:rPr lang="uk-UA" dirty="0" smtClean="0"/>
              <a:t> </a:t>
            </a:r>
            <a:r>
              <a:rPr lang="uk-UA" b="1" dirty="0" smtClean="0"/>
              <a:t>однакову для всіх можливість просування по роботі на відповідні вищі ступені лише на підставі трудового стажу і кваліфікації; </a:t>
            </a:r>
          </a:p>
          <a:p>
            <a:r>
              <a:rPr lang="uk-UA" dirty="0" smtClean="0">
                <a:solidFill>
                  <a:srgbClr val="00B050"/>
                </a:solidFill>
              </a:rPr>
              <a:t>d)</a:t>
            </a:r>
            <a:r>
              <a:rPr lang="uk-UA" dirty="0" smtClean="0"/>
              <a:t> </a:t>
            </a:r>
            <a:r>
              <a:rPr lang="uk-UA" b="1" dirty="0" smtClean="0"/>
              <a:t>відпочинок, дозвілля і розумне обмеження робочого часу, а також оплачувану періодичну відпустку, так само як і винагороду за святкові дні. </a:t>
            </a:r>
          </a:p>
          <a:p>
            <a:r>
              <a:rPr lang="uk-UA" b="1" dirty="0" smtClean="0">
                <a:solidFill>
                  <a:srgbClr val="00B050"/>
                </a:solidFill>
              </a:rPr>
              <a:t>Стаття 8 </a:t>
            </a:r>
            <a:endParaRPr lang="uk-UA" dirty="0" smtClean="0">
              <a:solidFill>
                <a:srgbClr val="00B050"/>
              </a:solidFill>
            </a:endParaRPr>
          </a:p>
          <a:p>
            <a:r>
              <a:rPr lang="uk-UA" dirty="0" smtClean="0">
                <a:solidFill>
                  <a:srgbClr val="00B050"/>
                </a:solidFill>
              </a:rPr>
              <a:t>a)</a:t>
            </a:r>
            <a:r>
              <a:rPr lang="uk-UA" dirty="0" smtClean="0"/>
              <a:t> </a:t>
            </a:r>
            <a:r>
              <a:rPr lang="uk-UA" b="1" dirty="0" smtClean="0"/>
              <a:t>право кожної людини створювати для здійснення і захисту своїх економічних і соціальних інтересів професійні спілки і вступати в такі за своїм вибором з єдиною умовою додержувати правил відповідної організації. </a:t>
            </a:r>
          </a:p>
          <a:p>
            <a:r>
              <a:rPr lang="uk-UA" dirty="0" smtClean="0">
                <a:solidFill>
                  <a:srgbClr val="00B050"/>
                </a:solidFill>
              </a:rPr>
              <a:t>c)</a:t>
            </a:r>
            <a:r>
              <a:rPr lang="uk-UA" dirty="0" smtClean="0"/>
              <a:t> </a:t>
            </a:r>
            <a:r>
              <a:rPr lang="uk-UA" b="1" dirty="0" smtClean="0"/>
              <a:t>право професійних спілок функціонувати безперешкодно, без жодних обмежень</a:t>
            </a:r>
          </a:p>
          <a:p>
            <a:endParaRPr lang="uk-UA" dirty="0" smtClean="0"/>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sz="quarter" idx="1"/>
          </p:nvPr>
        </p:nvSpPr>
        <p:spPr>
          <a:xfrm>
            <a:off x="142875" y="214313"/>
            <a:ext cx="8501063" cy="6500812"/>
          </a:xfrm>
        </p:spPr>
        <p:txBody>
          <a:bodyPr/>
          <a:lstStyle/>
          <a:p>
            <a:pPr algn="ctr">
              <a:buNone/>
            </a:pPr>
            <a:r>
              <a:rPr lang="uk-UA" b="1" dirty="0" smtClean="0">
                <a:solidFill>
                  <a:srgbClr val="000099"/>
                </a:solidFill>
              </a:rPr>
              <a:t>КОНВЕНЦІЇ МОП (основоположні)</a:t>
            </a:r>
          </a:p>
          <a:p>
            <a:endParaRPr lang="uk-UA" dirty="0" smtClean="0">
              <a:solidFill>
                <a:srgbClr val="000099"/>
              </a:solidFill>
            </a:endParaRPr>
          </a:p>
          <a:p>
            <a:pPr>
              <a:spcBef>
                <a:spcPts val="1200"/>
              </a:spcBef>
            </a:pPr>
            <a:r>
              <a:rPr lang="uk-UA" sz="2000" b="1" dirty="0" smtClean="0">
                <a:solidFill>
                  <a:srgbClr val="000099"/>
                </a:solidFill>
              </a:rPr>
              <a:t>№ 87 </a:t>
            </a:r>
            <a:r>
              <a:rPr lang="uk-UA" sz="2000" b="1" dirty="0" smtClean="0"/>
              <a:t>про свободу асоціації та захист права на організацію </a:t>
            </a:r>
            <a:r>
              <a:rPr lang="uk-UA" sz="2000" dirty="0" smtClean="0"/>
              <a:t>(1948)</a:t>
            </a:r>
          </a:p>
          <a:p>
            <a:pPr>
              <a:spcBef>
                <a:spcPts val="1200"/>
              </a:spcBef>
            </a:pPr>
            <a:r>
              <a:rPr lang="uk-UA" sz="2000" b="1" dirty="0" smtClean="0">
                <a:solidFill>
                  <a:srgbClr val="000099"/>
                </a:solidFill>
              </a:rPr>
              <a:t>№ 98 </a:t>
            </a:r>
            <a:r>
              <a:rPr lang="uk-UA" sz="2000" b="1" dirty="0" smtClean="0"/>
              <a:t>про застосування права на організацію і на ведення колективних переговорів</a:t>
            </a:r>
            <a:r>
              <a:rPr lang="uk-UA" sz="2000" dirty="0" smtClean="0"/>
              <a:t> (1949)</a:t>
            </a:r>
          </a:p>
          <a:p>
            <a:pPr>
              <a:spcBef>
                <a:spcPts val="1200"/>
              </a:spcBef>
            </a:pPr>
            <a:r>
              <a:rPr lang="uk-UA" sz="2000" b="1" dirty="0" smtClean="0">
                <a:solidFill>
                  <a:srgbClr val="000099"/>
                </a:solidFill>
              </a:rPr>
              <a:t>№ 154 </a:t>
            </a:r>
            <a:r>
              <a:rPr lang="uk-UA" sz="2000" b="1" dirty="0" smtClean="0"/>
              <a:t>про сприяння колективним переговорам </a:t>
            </a:r>
            <a:r>
              <a:rPr lang="uk-UA" sz="2000" dirty="0" smtClean="0"/>
              <a:t>(1981)</a:t>
            </a:r>
          </a:p>
          <a:p>
            <a:pPr>
              <a:spcBef>
                <a:spcPts val="1200"/>
              </a:spcBef>
            </a:pPr>
            <a:r>
              <a:rPr lang="uk-UA" sz="2000" dirty="0" smtClean="0"/>
              <a:t> </a:t>
            </a:r>
            <a:r>
              <a:rPr lang="uk-UA" sz="2000" b="1" dirty="0" smtClean="0">
                <a:solidFill>
                  <a:srgbClr val="000099"/>
                </a:solidFill>
              </a:rPr>
              <a:t>№ 117 </a:t>
            </a:r>
            <a:r>
              <a:rPr lang="uk-UA" sz="2000" b="1" dirty="0" smtClean="0"/>
              <a:t>про основні цілі та норми соціальної політики</a:t>
            </a:r>
            <a:r>
              <a:rPr lang="uk-UA" sz="2000" dirty="0" smtClean="0"/>
              <a:t> (1962) </a:t>
            </a:r>
          </a:p>
          <a:p>
            <a:pPr>
              <a:spcBef>
                <a:spcPts val="1200"/>
              </a:spcBef>
            </a:pPr>
            <a:r>
              <a:rPr lang="uk-UA" sz="2000" b="1" dirty="0" smtClean="0">
                <a:solidFill>
                  <a:srgbClr val="000099"/>
                </a:solidFill>
              </a:rPr>
              <a:t>№ 29 </a:t>
            </a:r>
            <a:r>
              <a:rPr lang="uk-UA" sz="2000" b="1" dirty="0" smtClean="0"/>
              <a:t>про примусову чи обов'язкову працю </a:t>
            </a:r>
            <a:r>
              <a:rPr lang="uk-UA" sz="2000" dirty="0" smtClean="0"/>
              <a:t>(1930)</a:t>
            </a:r>
          </a:p>
          <a:p>
            <a:pPr>
              <a:spcBef>
                <a:spcPts val="1200"/>
              </a:spcBef>
            </a:pPr>
            <a:r>
              <a:rPr lang="uk-UA" sz="2000" b="1" dirty="0" smtClean="0">
                <a:solidFill>
                  <a:srgbClr val="000099"/>
                </a:solidFill>
              </a:rPr>
              <a:t>№ 105 </a:t>
            </a:r>
            <a:r>
              <a:rPr lang="uk-UA" sz="2000" b="1" dirty="0" smtClean="0"/>
              <a:t>про скасування примусової праці </a:t>
            </a:r>
            <a:r>
              <a:rPr lang="uk-UA" sz="2000" dirty="0" smtClean="0"/>
              <a:t>(1957)</a:t>
            </a:r>
          </a:p>
          <a:p>
            <a:pPr>
              <a:spcBef>
                <a:spcPts val="1200"/>
              </a:spcBef>
            </a:pPr>
            <a:r>
              <a:rPr lang="uk-UA" sz="2000" b="1" dirty="0" smtClean="0">
                <a:solidFill>
                  <a:srgbClr val="000099"/>
                </a:solidFill>
              </a:rPr>
              <a:t>№ 138 </a:t>
            </a:r>
            <a:r>
              <a:rPr lang="uk-UA" sz="2000" b="1" dirty="0" smtClean="0"/>
              <a:t>про мінімальний вік прийняття на роботу </a:t>
            </a:r>
            <a:r>
              <a:rPr lang="uk-UA" sz="2000" dirty="0" smtClean="0"/>
              <a:t>(1973)</a:t>
            </a:r>
          </a:p>
          <a:p>
            <a:pPr>
              <a:spcBef>
                <a:spcPts val="1200"/>
              </a:spcBef>
            </a:pPr>
            <a:r>
              <a:rPr lang="uk-UA" sz="2000" b="1" dirty="0" smtClean="0">
                <a:solidFill>
                  <a:srgbClr val="000099"/>
                </a:solidFill>
              </a:rPr>
              <a:t>№ 100 </a:t>
            </a:r>
            <a:r>
              <a:rPr lang="uk-UA" sz="2000" b="1" dirty="0" smtClean="0"/>
              <a:t>про рівну винагороду чоловіків і жінок за працю однакової цінності </a:t>
            </a:r>
            <a:r>
              <a:rPr lang="uk-UA" sz="2000" dirty="0" smtClean="0"/>
              <a:t>(1951)</a:t>
            </a:r>
          </a:p>
          <a:p>
            <a:pPr>
              <a:spcBef>
                <a:spcPts val="1200"/>
              </a:spcBef>
            </a:pPr>
            <a:r>
              <a:rPr lang="uk-UA" sz="2000" b="1" dirty="0" smtClean="0">
                <a:solidFill>
                  <a:srgbClr val="000099"/>
                </a:solidFill>
              </a:rPr>
              <a:t>№ 111 </a:t>
            </a:r>
            <a:r>
              <a:rPr lang="uk-UA" sz="2000" b="1" dirty="0" smtClean="0"/>
              <a:t>про дискримінацію в галузі праці і занять </a:t>
            </a:r>
            <a:r>
              <a:rPr lang="uk-UA" sz="2000" dirty="0" smtClean="0"/>
              <a:t>(1958) </a:t>
            </a:r>
          </a:p>
          <a:p>
            <a:pPr marL="0" indent="395288" eaLnBrk="1" hangingPunct="1"/>
            <a:endParaRPr lang="uk-UA" b="1" dirty="0" smtClean="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tf00001176</Template>
  <TotalTime>795</TotalTime>
  <Words>1809</Words>
  <Application>Microsoft Office PowerPoint</Application>
  <PresentationFormat>Экран (4:3)</PresentationFormat>
  <Paragraphs>141</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Стаття 19. Право профспілок, їх об'єднань представляти і захищати права та інтереси членів профспілок </vt:lpstr>
      <vt:lpstr>Стаття 20. Право профспілок, їх об'єднань на ведення колективних переговорів та укладання колективних договорів і угод </vt:lpstr>
      <vt:lpstr>Стаття 21. Повноваження профспілок, їх об'єднань щодо захисту прав громадян на працю та здійснення громадського контролю за додержанням законодавства про працю</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Company>DreamLair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ВИТЯГ з Закону України Про місцеве самоврядування в Україні</dc:title>
  <dc:creator>ORG8</dc:creator>
  <cp:lastModifiedBy>HP</cp:lastModifiedBy>
  <cp:revision>111</cp:revision>
  <dcterms:created xsi:type="dcterms:W3CDTF">2017-09-07T13:20:36Z</dcterms:created>
  <dcterms:modified xsi:type="dcterms:W3CDTF">2017-10-24T11:20:02Z</dcterms:modified>
</cp:coreProperties>
</file>